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1"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981AB2-7741-4E81-8C72-D6AF447C3FD3}" v="13" dt="2023-04-24T13:32:12.616"/>
    <p1510:client id="{2EB0F5B5-A5C3-44D3-B45D-24B7DCE6F161}" v="480" dt="2023-04-22T07:03:49.712"/>
    <p1510:client id="{44B3CC92-C67B-4797-B20A-64843B61FDF1}" v="379" dt="2023-04-22T08:27:09.818"/>
    <p1510:client id="{51619087-954C-483B-8A1D-2D75F3A985A2}" v="2" dt="2023-04-24T13:41:13.638"/>
    <p1510:client id="{52B36B6F-3919-4C1D-A9F4-5CFC1FF481D7}" v="13" dt="2023-04-24T15:55:38.510"/>
    <p1510:client id="{5F61AA14-5DAA-4DAE-B95E-0504FFF192B4}" v="168" dt="2023-04-22T08:50:56.577"/>
    <p1510:client id="{B15ED91E-9609-4A67-A11D-CEF3A3EE1053}" v="14" dt="2023-04-24T13:37:20.272"/>
    <p1510:client id="{B3895639-890C-474A-A826-9651DB05758C}" v="4" dt="2023-04-22T08:59:20.688"/>
    <p1510:client id="{F041CBF9-AC61-4BB4-9AA6-26E01F499828}" v="138" dt="2023-04-24T15:50:15.1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59"/>
  </p:normalViewPr>
  <p:slideViewPr>
    <p:cSldViewPr snapToGrid="0">
      <p:cViewPr varScale="1">
        <p:scale>
          <a:sx n="83" d="100"/>
          <a:sy n="83" d="100"/>
        </p:scale>
        <p:origin x="408"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11.jpeg>
</file>

<file path=ppt/media/image2.jpe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81661E-2092-7C4C-AC3A-36DA2661D78F}" type="datetimeFigureOut">
              <a:rPr lang="en-US" smtClean="0"/>
              <a:t>4/24/2023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C05A7B-7629-5240-9B2F-37EEAEF0A8A1}" type="slidenum">
              <a:rPr lang="en-US" smtClean="0"/>
              <a:t>‹#›</a:t>
            </a:fld>
            <a:endParaRPr lang="en-US"/>
          </a:p>
        </p:txBody>
      </p:sp>
    </p:spTree>
    <p:extLst>
      <p:ext uri="{BB962C8B-B14F-4D97-AF65-F5344CB8AC3E}">
        <p14:creationId xmlns:p14="http://schemas.microsoft.com/office/powerpoint/2010/main" val="3253312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everyone, This is Aditya from computer department. So, our project is based on Arduino based gesture controlled rover. So, this is our group.</a:t>
            </a:r>
          </a:p>
        </p:txBody>
      </p:sp>
      <p:sp>
        <p:nvSpPr>
          <p:cNvPr id="4" name="Slide Number Placeholder 3"/>
          <p:cNvSpPr>
            <a:spLocks noGrp="1"/>
          </p:cNvSpPr>
          <p:nvPr>
            <p:ph type="sldNum" sz="quarter" idx="5"/>
          </p:nvPr>
        </p:nvSpPr>
        <p:spPr/>
        <p:txBody>
          <a:bodyPr/>
          <a:lstStyle/>
          <a:p>
            <a:fld id="{FDC05A7B-7629-5240-9B2F-37EEAEF0A8A1}" type="slidenum">
              <a:rPr lang="en-US" smtClean="0"/>
              <a:t>1</a:t>
            </a:fld>
            <a:endParaRPr lang="en-US"/>
          </a:p>
        </p:txBody>
      </p:sp>
    </p:spTree>
    <p:extLst>
      <p:ext uri="{BB962C8B-B14F-4D97-AF65-F5344CB8AC3E}">
        <p14:creationId xmlns:p14="http://schemas.microsoft.com/office/powerpoint/2010/main" val="2102336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gets started with the introductions. GBR is a robot which work on gesture </a:t>
            </a:r>
            <a:r>
              <a:rPr lang="en-US" dirty="0" err="1"/>
              <a:t>inputed</a:t>
            </a:r>
            <a:r>
              <a:rPr lang="en-US" dirty="0"/>
              <a:t> by the user. So, It has a lot of implications of this it has its uses in military, research and surveillance.</a:t>
            </a:r>
          </a:p>
          <a:p>
            <a:r>
              <a:rPr lang="en-US" dirty="0"/>
              <a:t>Moving on to our project it is </a:t>
            </a:r>
            <a:r>
              <a:rPr lang="en-US" dirty="0" err="1"/>
              <a:t>contolled</a:t>
            </a:r>
            <a:r>
              <a:rPr lang="en-US" dirty="0"/>
              <a:t> by a controller and is </a:t>
            </a:r>
            <a:r>
              <a:rPr lang="en-US" dirty="0" err="1"/>
              <a:t>primararily</a:t>
            </a:r>
            <a:r>
              <a:rPr lang="en-US" dirty="0"/>
              <a:t> working like a steering wheel like moving (*Move hand left*) just similar to a gyroscope. This would be achieved by The sensor given above.</a:t>
            </a:r>
          </a:p>
        </p:txBody>
      </p:sp>
      <p:sp>
        <p:nvSpPr>
          <p:cNvPr id="4" name="Slide Number Placeholder 3"/>
          <p:cNvSpPr>
            <a:spLocks noGrp="1"/>
          </p:cNvSpPr>
          <p:nvPr>
            <p:ph type="sldNum" sz="quarter" idx="5"/>
          </p:nvPr>
        </p:nvSpPr>
        <p:spPr/>
        <p:txBody>
          <a:bodyPr/>
          <a:lstStyle/>
          <a:p>
            <a:fld id="{FDC05A7B-7629-5240-9B2F-37EEAEF0A8A1}" type="slidenum">
              <a:rPr lang="en-US" smtClean="0"/>
              <a:t>2</a:t>
            </a:fld>
            <a:endParaRPr lang="en-US"/>
          </a:p>
        </p:txBody>
      </p:sp>
    </p:spTree>
    <p:extLst>
      <p:ext uri="{BB962C8B-B14F-4D97-AF65-F5344CB8AC3E}">
        <p14:creationId xmlns:p14="http://schemas.microsoft.com/office/powerpoint/2010/main" val="1985235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any project must have a preliminary study to be done and conducted, so based on our requirements we came up with this set of ideas. (*List of each point mentioned*). By following these we could have a rough estimate of how to go about the project.</a:t>
            </a:r>
          </a:p>
        </p:txBody>
      </p:sp>
      <p:sp>
        <p:nvSpPr>
          <p:cNvPr id="4" name="Slide Number Placeholder 3"/>
          <p:cNvSpPr>
            <a:spLocks noGrp="1"/>
          </p:cNvSpPr>
          <p:nvPr>
            <p:ph type="sldNum" sz="quarter" idx="5"/>
          </p:nvPr>
        </p:nvSpPr>
        <p:spPr/>
        <p:txBody>
          <a:bodyPr/>
          <a:lstStyle/>
          <a:p>
            <a:fld id="{FDC05A7B-7629-5240-9B2F-37EEAEF0A8A1}" type="slidenum">
              <a:rPr lang="en-US" smtClean="0"/>
              <a:t>3</a:t>
            </a:fld>
            <a:endParaRPr lang="en-US"/>
          </a:p>
        </p:txBody>
      </p:sp>
    </p:spTree>
    <p:extLst>
      <p:ext uri="{BB962C8B-B14F-4D97-AF65-F5344CB8AC3E}">
        <p14:creationId xmlns:p14="http://schemas.microsoft.com/office/powerpoint/2010/main" val="9365773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t>
            </a:r>
            <a:r>
              <a:rPr lang="en-US" dirty="0" err="1"/>
              <a:t>ffrom</a:t>
            </a:r>
            <a:r>
              <a:rPr lang="en-US" dirty="0"/>
              <a:t> the section prior we could now indulge ourselves in the objectives of this project. Basically, we would learn how many different components and workings are done in a project. Related teamwork and </a:t>
            </a:r>
          </a:p>
          <a:p>
            <a:r>
              <a:rPr lang="en-US" dirty="0"/>
              <a:t>Well defined Coordination amongst different departments to bring the project to fruition.</a:t>
            </a:r>
          </a:p>
        </p:txBody>
      </p:sp>
      <p:sp>
        <p:nvSpPr>
          <p:cNvPr id="4" name="Slide Number Placeholder 3"/>
          <p:cNvSpPr>
            <a:spLocks noGrp="1"/>
          </p:cNvSpPr>
          <p:nvPr>
            <p:ph type="sldNum" sz="quarter" idx="5"/>
          </p:nvPr>
        </p:nvSpPr>
        <p:spPr/>
        <p:txBody>
          <a:bodyPr/>
          <a:lstStyle/>
          <a:p>
            <a:fld id="{FDC05A7B-7629-5240-9B2F-37EEAEF0A8A1}" type="slidenum">
              <a:rPr lang="en-US" smtClean="0"/>
              <a:t>4</a:t>
            </a:fld>
            <a:endParaRPr lang="en-US"/>
          </a:p>
        </p:txBody>
      </p:sp>
    </p:spTree>
    <p:extLst>
      <p:ext uri="{BB962C8B-B14F-4D97-AF65-F5344CB8AC3E}">
        <p14:creationId xmlns:p14="http://schemas.microsoft.com/office/powerpoint/2010/main" val="518535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t  he work distribution of each department. The computer students would learn the coding and making a interface of the project. The mechanical students would design </a:t>
            </a:r>
          </a:p>
          <a:p>
            <a:r>
              <a:rPr lang="en-US" dirty="0"/>
              <a:t>The </a:t>
            </a:r>
            <a:r>
              <a:rPr lang="en-US" dirty="0" err="1"/>
              <a:t>chasis</a:t>
            </a:r>
            <a:r>
              <a:rPr lang="en-US" dirty="0"/>
              <a:t>  and integrate different physical components of the project and the electrical department would design the circuit and do the required connections and electronics stuff.</a:t>
            </a:r>
          </a:p>
        </p:txBody>
      </p:sp>
      <p:sp>
        <p:nvSpPr>
          <p:cNvPr id="4" name="Slide Number Placeholder 3"/>
          <p:cNvSpPr>
            <a:spLocks noGrp="1"/>
          </p:cNvSpPr>
          <p:nvPr>
            <p:ph type="sldNum" sz="quarter" idx="5"/>
          </p:nvPr>
        </p:nvSpPr>
        <p:spPr/>
        <p:txBody>
          <a:bodyPr/>
          <a:lstStyle/>
          <a:p>
            <a:fld id="{FDC05A7B-7629-5240-9B2F-37EEAEF0A8A1}" type="slidenum">
              <a:rPr lang="en-US" smtClean="0"/>
              <a:t>5</a:t>
            </a:fld>
            <a:endParaRPr lang="en-US"/>
          </a:p>
        </p:txBody>
      </p:sp>
    </p:spTree>
    <p:extLst>
      <p:ext uri="{BB962C8B-B14F-4D97-AF65-F5344CB8AC3E}">
        <p14:creationId xmlns:p14="http://schemas.microsoft.com/office/powerpoint/2010/main" val="24246000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the work done by the computer department so, we familiarized ourself with the programming environment and language.</a:t>
            </a:r>
          </a:p>
        </p:txBody>
      </p:sp>
      <p:sp>
        <p:nvSpPr>
          <p:cNvPr id="4" name="Slide Number Placeholder 3"/>
          <p:cNvSpPr>
            <a:spLocks noGrp="1"/>
          </p:cNvSpPr>
          <p:nvPr>
            <p:ph type="sldNum" sz="quarter" idx="5"/>
          </p:nvPr>
        </p:nvSpPr>
        <p:spPr/>
        <p:txBody>
          <a:bodyPr/>
          <a:lstStyle/>
          <a:p>
            <a:fld id="{FDC05A7B-7629-5240-9B2F-37EEAEF0A8A1}" type="slidenum">
              <a:rPr lang="en-US" smtClean="0"/>
              <a:t>6</a:t>
            </a:fld>
            <a:endParaRPr lang="en-US"/>
          </a:p>
        </p:txBody>
      </p:sp>
    </p:spTree>
    <p:extLst>
      <p:ext uri="{BB962C8B-B14F-4D97-AF65-F5344CB8AC3E}">
        <p14:creationId xmlns:p14="http://schemas.microsoft.com/office/powerpoint/2010/main" val="3049926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to the electrical department’s work, they have already made a circuit diagram as mentioned and even selected the key components.</a:t>
            </a:r>
          </a:p>
        </p:txBody>
      </p:sp>
      <p:sp>
        <p:nvSpPr>
          <p:cNvPr id="4" name="Slide Number Placeholder 3"/>
          <p:cNvSpPr>
            <a:spLocks noGrp="1"/>
          </p:cNvSpPr>
          <p:nvPr>
            <p:ph type="sldNum" sz="quarter" idx="5"/>
          </p:nvPr>
        </p:nvSpPr>
        <p:spPr/>
        <p:txBody>
          <a:bodyPr/>
          <a:lstStyle/>
          <a:p>
            <a:fld id="{FDC05A7B-7629-5240-9B2F-37EEAEF0A8A1}" type="slidenum">
              <a:rPr lang="en-US" smtClean="0"/>
              <a:t>7</a:t>
            </a:fld>
            <a:endParaRPr lang="en-US"/>
          </a:p>
        </p:txBody>
      </p:sp>
    </p:spTree>
    <p:extLst>
      <p:ext uri="{BB962C8B-B14F-4D97-AF65-F5344CB8AC3E}">
        <p14:creationId xmlns:p14="http://schemas.microsoft.com/office/powerpoint/2010/main" val="3545160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to the mechanical department’s work. They have placed order for the project and they have even identified the materials to be used for the main frame work of the project.</a:t>
            </a:r>
          </a:p>
        </p:txBody>
      </p:sp>
      <p:sp>
        <p:nvSpPr>
          <p:cNvPr id="4" name="Slide Number Placeholder 3"/>
          <p:cNvSpPr>
            <a:spLocks noGrp="1"/>
          </p:cNvSpPr>
          <p:nvPr>
            <p:ph type="sldNum" sz="quarter" idx="5"/>
          </p:nvPr>
        </p:nvSpPr>
        <p:spPr/>
        <p:txBody>
          <a:bodyPr/>
          <a:lstStyle/>
          <a:p>
            <a:fld id="{FDC05A7B-7629-5240-9B2F-37EEAEF0A8A1}" type="slidenum">
              <a:rPr lang="en-US" smtClean="0"/>
              <a:t>8</a:t>
            </a:fld>
            <a:endParaRPr lang="en-US"/>
          </a:p>
        </p:txBody>
      </p:sp>
    </p:spTree>
    <p:extLst>
      <p:ext uri="{BB962C8B-B14F-4D97-AF65-F5344CB8AC3E}">
        <p14:creationId xmlns:p14="http://schemas.microsoft.com/office/powerpoint/2010/main" val="16734534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to the last section of this the work to be done. The designing, assembling, testing, R&amp;D stuff and improvising the whole project to be even better. And now concluding the entire presentation, I would like to thank our teachers for providing us with a wonderful opportunity to present ourself and bring about the innovative creative side of us. THANK YOU.</a:t>
            </a:r>
          </a:p>
        </p:txBody>
      </p:sp>
      <p:sp>
        <p:nvSpPr>
          <p:cNvPr id="4" name="Slide Number Placeholder 3"/>
          <p:cNvSpPr>
            <a:spLocks noGrp="1"/>
          </p:cNvSpPr>
          <p:nvPr>
            <p:ph type="sldNum" sz="quarter" idx="5"/>
          </p:nvPr>
        </p:nvSpPr>
        <p:spPr/>
        <p:txBody>
          <a:bodyPr/>
          <a:lstStyle/>
          <a:p>
            <a:fld id="{FDC05A7B-7629-5240-9B2F-37EEAEF0A8A1}" type="slidenum">
              <a:rPr lang="en-US" smtClean="0"/>
              <a:t>9</a:t>
            </a:fld>
            <a:endParaRPr lang="en-US"/>
          </a:p>
        </p:txBody>
      </p:sp>
    </p:spTree>
    <p:extLst>
      <p:ext uri="{BB962C8B-B14F-4D97-AF65-F5344CB8AC3E}">
        <p14:creationId xmlns:p14="http://schemas.microsoft.com/office/powerpoint/2010/main" val="509199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608406" y="4512376"/>
            <a:ext cx="8639776" cy="90019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608406" y="1720884"/>
            <a:ext cx="8639775" cy="2734693"/>
          </a:xfrm>
          <a:noFill/>
        </p:spPr>
        <p:txBody>
          <a:bodyPr anchor="b">
            <a:normAutofit/>
          </a:bodyPr>
          <a:lstStyle>
            <a:lvl1pPr algn="l">
              <a:defRPr sz="3200" spc="530" baseline="0"/>
            </a:lvl1pPr>
          </a:lstStyle>
          <a:p>
            <a:r>
              <a:rPr lang="en-US"/>
              <a:t>Click to edit Master title style</a:t>
            </a:r>
          </a:p>
        </p:txBody>
      </p:sp>
    </p:spTree>
    <p:extLst>
      <p:ext uri="{BB962C8B-B14F-4D97-AF65-F5344CB8AC3E}">
        <p14:creationId xmlns:p14="http://schemas.microsoft.com/office/powerpoint/2010/main" val="3367345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a:xfrm>
            <a:off x="1624338" y="1255172"/>
            <a:ext cx="9297346" cy="1050707"/>
          </a:xfrm>
        </p:spPr>
        <p:txBody>
          <a:bodyPr anchor="b"/>
          <a:lstStyle/>
          <a:p>
            <a:r>
              <a:rPr lang="en-US"/>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a:xfrm>
            <a:off x="1624338" y="2419468"/>
            <a:ext cx="9297346" cy="32543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444730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26961" y="1414196"/>
            <a:ext cx="1817441" cy="410060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1346042" y="1414196"/>
            <a:ext cx="7780919" cy="41006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4216557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691415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622474" y="2413788"/>
            <a:ext cx="8085116" cy="2737521"/>
          </a:xfrm>
        </p:spPr>
        <p:txBody>
          <a:bodyPr anchor="t">
            <a:normAutofit/>
          </a:bodyPr>
          <a:lstStyle>
            <a:lvl1pPr>
              <a:defRPr sz="3200"/>
            </a:lvl1pPr>
          </a:lstStyle>
          <a:p>
            <a:r>
              <a:rPr lang="en-US"/>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622474" y="1351721"/>
            <a:ext cx="8085118" cy="993913"/>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266654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a:xfrm>
            <a:off x="1615817" y="1272209"/>
            <a:ext cx="9164725" cy="1033670"/>
          </a:xfrm>
        </p:spPr>
        <p:txBody>
          <a:bodyPr anchor="b"/>
          <a:lstStyle/>
          <a:p>
            <a:r>
              <a:rPr lang="en-US"/>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615817" y="2425148"/>
            <a:ext cx="4188635" cy="31606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371355" y="2425148"/>
            <a:ext cx="4188635" cy="31606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757695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017442" y="600817"/>
            <a:ext cx="10079497" cy="1168706"/>
          </a:xfrm>
        </p:spPr>
        <p:txBody>
          <a:bodyPr anchor="b"/>
          <a:lstStyle/>
          <a:p>
            <a:r>
              <a:rPr lang="en-US"/>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017442" y="1798488"/>
            <a:ext cx="4599587"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017442" y="2777279"/>
            <a:ext cx="4599587" cy="32769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497352" y="1798488"/>
            <a:ext cx="4599588"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497352" y="2777279"/>
            <a:ext cx="4599588" cy="32769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CC2C9B9-B4B7-45CC-A7EB-16F8BADE9045}"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571185" y="2593591"/>
            <a:ext cx="4525755"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107503" y="2593591"/>
            <a:ext cx="4509526"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3304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859437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33394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80121" y="1391478"/>
            <a:ext cx="3288432" cy="1951414"/>
          </a:xfrm>
        </p:spPr>
        <p:txBody>
          <a:bodyPr anchor="t">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03235" y="920080"/>
            <a:ext cx="5312467" cy="502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80121" y="3566727"/>
            <a:ext cx="3288432" cy="1766325"/>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11" name="Rectangle 10">
            <a:extLst>
              <a:ext uri="{FF2B5EF4-FFF2-40B4-BE49-F238E27FC236}">
                <a16:creationId xmlns:a16="http://schemas.microsoft.com/office/drawing/2014/main" id="{96AAC029-BE5C-900C-E7D2-DE6E31789D1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3237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80120" y="1391478"/>
            <a:ext cx="3322510" cy="2037522"/>
          </a:xfrm>
        </p:spPr>
        <p:txBody>
          <a:bodyPr anchor="t">
            <a:normAutofit/>
          </a:bodyPr>
          <a:lstStyle>
            <a:lvl1pPr>
              <a:defRPr sz="2400"/>
            </a:lvl1pPr>
          </a:lstStyle>
          <a:p>
            <a:r>
              <a:rPr lang="en-US"/>
              <a:t>Click to edit Master title style</a:t>
            </a:r>
          </a:p>
        </p:txBody>
      </p:sp>
      <p:sp useBgFill="1">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907143" y="931857"/>
            <a:ext cx="5351659" cy="499630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80120" y="3742792"/>
            <a:ext cx="3322510" cy="1590261"/>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E7736193-EDE3-4BB5-AE5F-E6E5472AB8BE}" type="datetimeFigureOut">
              <a:rPr lang="en-US" smtClean="0"/>
              <a:t>4/24/2023</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9" name="Rectangle 8">
            <a:extLst>
              <a:ext uri="{FF2B5EF4-FFF2-40B4-BE49-F238E27FC236}">
                <a16:creationId xmlns:a16="http://schemas.microsoft.com/office/drawing/2014/main" id="{4DD8EE65-D4F9-418A-1628-F5DFD3DBA24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1721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620442" y="1233199"/>
            <a:ext cx="8977511" cy="1073825"/>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620444" y="2419639"/>
            <a:ext cx="8977509" cy="31417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n-lt"/>
              </a:defRPr>
            </a:lvl1pPr>
          </a:lstStyle>
          <a:p>
            <a:fld id="{E7736193-EDE3-4BB5-AE5F-E6E5472AB8BE}" type="datetimeFigureOut">
              <a:rPr lang="en-US" smtClean="0"/>
              <a:t>4/24/2023</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n-lt"/>
              </a:defRPr>
            </a:lvl1pPr>
          </a:lstStyle>
          <a:p>
            <a:endParaRPr lang="en-US"/>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696577" y="6199188"/>
            <a:ext cx="619125" cy="365125"/>
          </a:xfrm>
          <a:prstGeom prst="rect">
            <a:avLst/>
          </a:prstGeom>
        </p:spPr>
        <p:txBody>
          <a:bodyPr vert="horz" lIns="91440" tIns="45720" rIns="91440" bIns="45720" rtlCol="0" anchor="ctr"/>
          <a:lstStyle>
            <a:lvl1pPr algn="r">
              <a:defRPr sz="1050">
                <a:solidFill>
                  <a:schemeClr val="tx1"/>
                </a:solidFill>
                <a:latin typeface="+mn-lt"/>
              </a:defRPr>
            </a:lvl1pPr>
          </a:lstStyle>
          <a:p>
            <a:fld id="{1CC2C9B9-B4B7-45CC-A7EB-16F8BADE9045}" type="slidenum">
              <a:rPr lang="en-US" smtClean="0"/>
              <a:t>‹#›</a:t>
            </a:fld>
            <a:endParaRPr lang="en-US"/>
          </a:p>
        </p:txBody>
      </p:sp>
      <p:sp>
        <p:nvSpPr>
          <p:cNvPr id="8" name="Rectangle 7">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3798788"/>
      </p:ext>
    </p:extLst>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54" r:id="rId6"/>
    <p:sldLayoutId id="2147483850" r:id="rId7"/>
    <p:sldLayoutId id="2147483851" r:id="rId8"/>
    <p:sldLayoutId id="2147483852" r:id="rId9"/>
    <p:sldLayoutId id="2147483853" r:id="rId10"/>
    <p:sldLayoutId id="2147483855" r:id="rId11"/>
  </p:sldLayoutIdLst>
  <p:txStyles>
    <p:title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6" name="Rectangle 125">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8" name="Rectangle 127">
            <a:extLst>
              <a:ext uri="{FF2B5EF4-FFF2-40B4-BE49-F238E27FC236}">
                <a16:creationId xmlns:a16="http://schemas.microsoft.com/office/drawing/2014/main" id="{1E2C3B9A-B4D2-F54D-15F0-06653E1832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0068CEB5-F191-9D3E-BAC0-B0E212720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3">
            <a:extLst>
              <a:ext uri="{FF2B5EF4-FFF2-40B4-BE49-F238E27FC236}">
                <a16:creationId xmlns:a16="http://schemas.microsoft.com/office/drawing/2014/main" id="{E0CD8287-4BEB-BB61-7598-3ED54D6F7738}"/>
              </a:ext>
            </a:extLst>
          </p:cNvPr>
          <p:cNvPicPr>
            <a:picLocks noChangeAspect="1"/>
          </p:cNvPicPr>
          <p:nvPr/>
        </p:nvPicPr>
        <p:blipFill rotWithShape="1">
          <a:blip r:embed="rId3">
            <a:alphaModFix amt="50000"/>
          </a:blip>
          <a:srcRect l="16067" r="16067"/>
          <a:stretch/>
        </p:blipFill>
        <p:spPr>
          <a:xfrm>
            <a:off x="20" y="-1"/>
            <a:ext cx="4654276" cy="6857999"/>
          </a:xfrm>
          <a:prstGeom prst="rect">
            <a:avLst/>
          </a:prstGeom>
        </p:spPr>
      </p:pic>
      <p:sp>
        <p:nvSpPr>
          <p:cNvPr id="132" name="Freeform: Shape 131">
            <a:extLst>
              <a:ext uri="{FF2B5EF4-FFF2-40B4-BE49-F238E27FC236}">
                <a16:creationId xmlns:a16="http://schemas.microsoft.com/office/drawing/2014/main" id="{9464ED38-224B-AB8F-2B4A-18C5B2BE0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35884" y="931856"/>
            <a:ext cx="10318890" cy="4994960"/>
          </a:xfrm>
          <a:custGeom>
            <a:avLst/>
            <a:gdLst>
              <a:gd name="connsiteX0" fmla="*/ 0 w 4172596"/>
              <a:gd name="connsiteY0" fmla="*/ 0 h 4952999"/>
              <a:gd name="connsiteX1" fmla="*/ 4172596 w 4172596"/>
              <a:gd name="connsiteY1" fmla="*/ 0 h 4952999"/>
              <a:gd name="connsiteX2" fmla="*/ 4172596 w 4172596"/>
              <a:gd name="connsiteY2" fmla="*/ 342900 h 4952999"/>
              <a:gd name="connsiteX3" fmla="*/ 3239761 w 4172596"/>
              <a:gd name="connsiteY3" fmla="*/ 342900 h 4952999"/>
              <a:gd name="connsiteX4" fmla="*/ 3239761 w 4172596"/>
              <a:gd name="connsiteY4" fmla="*/ 1934392 h 4952999"/>
              <a:gd name="connsiteX5" fmla="*/ 4172596 w 4172596"/>
              <a:gd name="connsiteY5" fmla="*/ 1934392 h 4952999"/>
              <a:gd name="connsiteX6" fmla="*/ 4172596 w 4172596"/>
              <a:gd name="connsiteY6" fmla="*/ 4952999 h 4952999"/>
              <a:gd name="connsiteX7" fmla="*/ 0 w 4172596"/>
              <a:gd name="connsiteY7" fmla="*/ 4952999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8" fmla="*/ 3331201 w 4172596"/>
              <a:gd name="connsiteY8" fmla="*/ 2025832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 name="connsiteX6" fmla="*/ 3239761 w 4172596"/>
              <a:gd name="connsiteY6"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2596" h="4952999">
                <a:moveTo>
                  <a:pt x="4172596" y="1934392"/>
                </a:moveTo>
                <a:lnTo>
                  <a:pt x="4172596" y="4952999"/>
                </a:lnTo>
                <a:lnTo>
                  <a:pt x="0" y="4952999"/>
                </a:lnTo>
                <a:lnTo>
                  <a:pt x="0" y="0"/>
                </a:lnTo>
                <a:lnTo>
                  <a:pt x="4172596" y="0"/>
                </a:lnTo>
                <a:lnTo>
                  <a:pt x="4172596" y="342900"/>
                </a:ln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738786" y="1319622"/>
            <a:ext cx="3481988" cy="1591492"/>
          </a:xfrm>
          <a:noFill/>
        </p:spPr>
        <p:txBody>
          <a:bodyPr vert="horz" lIns="91440" tIns="45720" rIns="91440" bIns="45720" rtlCol="0" anchor="b">
            <a:normAutofit/>
          </a:bodyPr>
          <a:lstStyle/>
          <a:p>
            <a:pPr>
              <a:lnSpc>
                <a:spcPct val="110000"/>
              </a:lnSpc>
            </a:pPr>
            <a:r>
              <a:rPr lang="en-US" sz="2200" b="1" kern="1200" cap="all" spc="500" baseline="0">
                <a:solidFill>
                  <a:schemeClr val="accent1">
                    <a:lumMod val="60000"/>
                    <a:lumOff val="40000"/>
                  </a:schemeClr>
                </a:solidFill>
                <a:latin typeface="+mj-lt"/>
                <a:ea typeface="+mj-ea"/>
                <a:cs typeface="+mj-cs"/>
              </a:rPr>
              <a:t>Arduino Based Gesture Controlled Rover</a:t>
            </a:r>
          </a:p>
        </p:txBody>
      </p:sp>
      <p:sp>
        <p:nvSpPr>
          <p:cNvPr id="3" name="Subtitle 2"/>
          <p:cNvSpPr>
            <a:spLocks noGrp="1"/>
          </p:cNvSpPr>
          <p:nvPr>
            <p:ph type="subTitle" idx="1"/>
          </p:nvPr>
        </p:nvSpPr>
        <p:spPr>
          <a:xfrm>
            <a:off x="5562600" y="1495741"/>
            <a:ext cx="4988781" cy="3996716"/>
          </a:xfrm>
        </p:spPr>
        <p:txBody>
          <a:bodyPr vert="horz" lIns="91440" tIns="45720" rIns="91440" bIns="45720" rtlCol="0" anchor="t">
            <a:normAutofit fontScale="70000" lnSpcReduction="20000"/>
          </a:bodyPr>
          <a:lstStyle/>
          <a:p>
            <a:r>
              <a:rPr lang="en-US"/>
              <a:t>DR Group Number : 10</a:t>
            </a:r>
          </a:p>
          <a:p>
            <a:pPr marL="285750" indent="-228600">
              <a:buFont typeface="Arial" panose="020B0604020202020204" pitchFamily="34" charset="0"/>
              <a:buChar char="•"/>
            </a:pPr>
            <a:r>
              <a:rPr lang="en-US"/>
              <a:t>122CS0069 – Aditya </a:t>
            </a:r>
          </a:p>
          <a:p>
            <a:pPr marL="285750" indent="-228600">
              <a:buFont typeface="Arial" panose="020B0604020202020204" pitchFamily="34" charset="0"/>
              <a:buChar char="•"/>
            </a:pPr>
            <a:r>
              <a:rPr lang="en-US"/>
              <a:t>122CS0047 – Shubhankar Bhattacharya</a:t>
            </a:r>
          </a:p>
          <a:p>
            <a:pPr marL="285750" indent="-228600">
              <a:buFont typeface="Arial" panose="020B0604020202020204" pitchFamily="34" charset="0"/>
              <a:buChar char="•"/>
            </a:pPr>
            <a:r>
              <a:rPr lang="en-US"/>
              <a:t>122CS0072 – Ayush Mishra</a:t>
            </a:r>
          </a:p>
          <a:p>
            <a:pPr marL="285750" indent="-228600">
              <a:buFont typeface="Arial" panose="020B0604020202020204" pitchFamily="34" charset="0"/>
              <a:buChar char="•"/>
            </a:pPr>
            <a:r>
              <a:rPr lang="en-US"/>
              <a:t>122CS0032 -  Ashutosh Mishra</a:t>
            </a:r>
          </a:p>
          <a:p>
            <a:pPr marL="285750" indent="-228600">
              <a:buFont typeface="Arial" panose="020B0604020202020204" pitchFamily="34" charset="0"/>
              <a:buChar char="•"/>
            </a:pPr>
            <a:r>
              <a:rPr lang="en-US"/>
              <a:t>122CS0058 – Ravi Shankar Kumar Yadav</a:t>
            </a:r>
          </a:p>
          <a:p>
            <a:pPr marL="285750" indent="-228600">
              <a:buChar char="•"/>
            </a:pPr>
            <a:r>
              <a:rPr lang="en-US"/>
              <a:t>122EC0021 – Hitesh Bhoyar</a:t>
            </a:r>
          </a:p>
          <a:p>
            <a:pPr marL="285750" indent="-228600">
              <a:buChar char="•"/>
            </a:pPr>
            <a:r>
              <a:rPr lang="en-US"/>
              <a:t>122EC0041 -  Anjan Kumar Sharma</a:t>
            </a:r>
          </a:p>
          <a:p>
            <a:pPr marL="285750" indent="-228600">
              <a:buChar char="•"/>
            </a:pPr>
            <a:r>
              <a:rPr lang="en-US"/>
              <a:t>122EC0001 – Kruti Khemraj Lengure</a:t>
            </a:r>
          </a:p>
          <a:p>
            <a:pPr marL="285750" indent="-228600">
              <a:buChar char="•"/>
            </a:pPr>
            <a:r>
              <a:rPr lang="en-US"/>
              <a:t>122ME0024 - </a:t>
            </a:r>
            <a:r>
              <a:rPr lang="en-US" sz="1900">
                <a:ea typeface="+mn-lt"/>
                <a:cs typeface="+mn-lt"/>
              </a:rPr>
              <a:t>Rubham Singh</a:t>
            </a:r>
          </a:p>
          <a:p>
            <a:pPr marL="285750" indent="-228600">
              <a:buChar char="•"/>
            </a:pPr>
            <a:r>
              <a:rPr lang="en-US"/>
              <a:t>122ME0028 – Aditya Kumar Rai</a:t>
            </a:r>
          </a:p>
          <a:p>
            <a:pPr marL="285750" indent="-228600">
              <a:buChar char="•"/>
            </a:pPr>
            <a:r>
              <a:rPr lang="en-US"/>
              <a:t>122ME0031 – Harshvardhan Giri</a:t>
            </a:r>
          </a:p>
          <a:p>
            <a:pPr marL="285750" indent="-228600">
              <a:buChar char="•"/>
            </a:pPr>
            <a:endParaRPr lang="en-US"/>
          </a:p>
          <a:p>
            <a:pPr marL="57150"/>
            <a:endParaRPr lang="en-US"/>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000" advTm="32284"/>
    </mc:Choice>
    <mc:Fallback xmlns="">
      <p:transition spd="slow" advTm="3228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1E2C3B9A-B4D2-F54D-15F0-06653E1832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0068CEB5-F191-9D3E-BAC0-B0E212720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qua and green fractal background like floral petal">
            <a:extLst>
              <a:ext uri="{FF2B5EF4-FFF2-40B4-BE49-F238E27FC236}">
                <a16:creationId xmlns:a16="http://schemas.microsoft.com/office/drawing/2014/main" id="{1B90251D-27E3-F45C-97AB-35EF8C95F259}"/>
              </a:ext>
            </a:extLst>
          </p:cNvPr>
          <p:cNvPicPr>
            <a:picLocks noChangeAspect="1"/>
          </p:cNvPicPr>
          <p:nvPr/>
        </p:nvPicPr>
        <p:blipFill rotWithShape="1">
          <a:blip r:embed="rId3">
            <a:alphaModFix amt="50000"/>
          </a:blip>
          <a:srcRect l="18237" r="30863"/>
          <a:stretch/>
        </p:blipFill>
        <p:spPr>
          <a:xfrm>
            <a:off x="20" y="-1"/>
            <a:ext cx="4654276" cy="6857999"/>
          </a:xfrm>
          <a:prstGeom prst="rect">
            <a:avLst/>
          </a:prstGeom>
        </p:spPr>
      </p:pic>
      <p:sp>
        <p:nvSpPr>
          <p:cNvPr id="43" name="Freeform: Shape 42">
            <a:extLst>
              <a:ext uri="{FF2B5EF4-FFF2-40B4-BE49-F238E27FC236}">
                <a16:creationId xmlns:a16="http://schemas.microsoft.com/office/drawing/2014/main" id="{9464ED38-224B-AB8F-2B4A-18C5B2BE0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35884" y="931856"/>
            <a:ext cx="10318890" cy="4994960"/>
          </a:xfrm>
          <a:custGeom>
            <a:avLst/>
            <a:gdLst>
              <a:gd name="connsiteX0" fmla="*/ 0 w 4172596"/>
              <a:gd name="connsiteY0" fmla="*/ 0 h 4952999"/>
              <a:gd name="connsiteX1" fmla="*/ 4172596 w 4172596"/>
              <a:gd name="connsiteY1" fmla="*/ 0 h 4952999"/>
              <a:gd name="connsiteX2" fmla="*/ 4172596 w 4172596"/>
              <a:gd name="connsiteY2" fmla="*/ 342900 h 4952999"/>
              <a:gd name="connsiteX3" fmla="*/ 3239761 w 4172596"/>
              <a:gd name="connsiteY3" fmla="*/ 342900 h 4952999"/>
              <a:gd name="connsiteX4" fmla="*/ 3239761 w 4172596"/>
              <a:gd name="connsiteY4" fmla="*/ 1934392 h 4952999"/>
              <a:gd name="connsiteX5" fmla="*/ 4172596 w 4172596"/>
              <a:gd name="connsiteY5" fmla="*/ 1934392 h 4952999"/>
              <a:gd name="connsiteX6" fmla="*/ 4172596 w 4172596"/>
              <a:gd name="connsiteY6" fmla="*/ 4952999 h 4952999"/>
              <a:gd name="connsiteX7" fmla="*/ 0 w 4172596"/>
              <a:gd name="connsiteY7" fmla="*/ 4952999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8" fmla="*/ 3331201 w 4172596"/>
              <a:gd name="connsiteY8" fmla="*/ 2025832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 name="connsiteX6" fmla="*/ 3239761 w 4172596"/>
              <a:gd name="connsiteY6"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2596" h="4952999">
                <a:moveTo>
                  <a:pt x="4172596" y="1934392"/>
                </a:moveTo>
                <a:lnTo>
                  <a:pt x="4172596" y="4952999"/>
                </a:lnTo>
                <a:lnTo>
                  <a:pt x="0" y="4952999"/>
                </a:lnTo>
                <a:lnTo>
                  <a:pt x="0" y="0"/>
                </a:lnTo>
                <a:lnTo>
                  <a:pt x="4172596" y="0"/>
                </a:lnTo>
                <a:lnTo>
                  <a:pt x="4172596" y="342900"/>
                </a:ln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8DDA442-F638-B8B5-2F6C-BA4BAFAB10FE}"/>
              </a:ext>
            </a:extLst>
          </p:cNvPr>
          <p:cNvSpPr>
            <a:spLocks noGrp="1"/>
          </p:cNvSpPr>
          <p:nvPr>
            <p:ph type="title"/>
          </p:nvPr>
        </p:nvSpPr>
        <p:spPr>
          <a:xfrm>
            <a:off x="738786" y="1319622"/>
            <a:ext cx="3481988" cy="1591492"/>
          </a:xfrm>
          <a:noFill/>
        </p:spPr>
        <p:txBody>
          <a:bodyPr vert="horz" lIns="91440" tIns="45720" rIns="91440" bIns="45720" rtlCol="0" anchor="b">
            <a:normAutofit/>
          </a:bodyPr>
          <a:lstStyle/>
          <a:p>
            <a:r>
              <a:rPr lang="en-US" b="1" kern="1200" cap="all" spc="500" baseline="0">
                <a:solidFill>
                  <a:schemeClr val="accent1">
                    <a:lumMod val="60000"/>
                    <a:lumOff val="40000"/>
                  </a:schemeClr>
                </a:solidFill>
                <a:latin typeface="+mj-lt"/>
                <a:ea typeface="+mj-ea"/>
                <a:cs typeface="+mj-cs"/>
              </a:rPr>
              <a:t>Introduction </a:t>
            </a:r>
          </a:p>
        </p:txBody>
      </p:sp>
      <p:sp>
        <p:nvSpPr>
          <p:cNvPr id="4" name="TextBox 3">
            <a:extLst>
              <a:ext uri="{FF2B5EF4-FFF2-40B4-BE49-F238E27FC236}">
                <a16:creationId xmlns:a16="http://schemas.microsoft.com/office/drawing/2014/main" id="{6C080344-B39E-86D6-5297-00B4EE342D02}"/>
              </a:ext>
            </a:extLst>
          </p:cNvPr>
          <p:cNvSpPr txBox="1"/>
          <p:nvPr/>
        </p:nvSpPr>
        <p:spPr>
          <a:xfrm>
            <a:off x="5562600" y="1495741"/>
            <a:ext cx="4988781" cy="3996716"/>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120000"/>
              </a:lnSpc>
              <a:spcAft>
                <a:spcPts val="600"/>
              </a:spcAft>
              <a:buFont typeface="Arial" panose="020B0604020202020204" pitchFamily="34" charset="0"/>
              <a:buChar char="•"/>
            </a:pPr>
            <a:r>
              <a:rPr lang="en-US" dirty="0"/>
              <a:t> Gesture controlled robots, which allow users to control their mobile robot by hand gestures are a popular and exciting application of robotics. </a:t>
            </a:r>
          </a:p>
          <a:p>
            <a:pPr indent="-228600">
              <a:lnSpc>
                <a:spcPct val="120000"/>
              </a:lnSpc>
              <a:spcAft>
                <a:spcPts val="600"/>
              </a:spcAft>
              <a:buFont typeface="Arial" panose="020B0604020202020204" pitchFamily="34" charset="0"/>
              <a:buChar char="•"/>
            </a:pPr>
            <a:r>
              <a:rPr lang="en-US" dirty="0"/>
              <a:t>In a wide variety of fields such as military, surveillance and research, these types of rovers could be employed. </a:t>
            </a:r>
          </a:p>
          <a:p>
            <a:pPr indent="-228600">
              <a:lnSpc>
                <a:spcPct val="120000"/>
              </a:lnSpc>
              <a:spcAft>
                <a:spcPts val="600"/>
              </a:spcAft>
              <a:buFont typeface="Arial" panose="020B0604020202020204" pitchFamily="34" charset="0"/>
              <a:buChar char="•"/>
            </a:pPr>
            <a:r>
              <a:rPr lang="en-US" dirty="0"/>
              <a:t>An Arduino-based gesture-controlled rover is a mobile robot that can be controlled using controller movement, which are detected by MPU 6050 Accelerometer Gyroscope sensor.</a:t>
            </a:r>
          </a:p>
        </p:txBody>
      </p:sp>
    </p:spTree>
    <p:extLst>
      <p:ext uri="{BB962C8B-B14F-4D97-AF65-F5344CB8AC3E}">
        <p14:creationId xmlns:p14="http://schemas.microsoft.com/office/powerpoint/2010/main" val="3167653554"/>
      </p:ext>
    </p:extLst>
  </p:cSld>
  <p:clrMapOvr>
    <a:masterClrMapping/>
  </p:clrMapOvr>
  <mc:AlternateContent xmlns:mc="http://schemas.openxmlformats.org/markup-compatibility/2006" xmlns:p14="http://schemas.microsoft.com/office/powerpoint/2010/main">
    <mc:Choice Requires="p14">
      <p:transition spd="slow" p14:dur="2000" advTm="48515"/>
    </mc:Choice>
    <mc:Fallback xmlns="">
      <p:transition spd="slow" advTm="48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8" name="Rectangle 60">
            <a:extLst>
              <a:ext uri="{FF2B5EF4-FFF2-40B4-BE49-F238E27FC236}">
                <a16:creationId xmlns:a16="http://schemas.microsoft.com/office/drawing/2014/main" id="{1E2C3B9A-B4D2-F54D-15F0-06653E1832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62">
            <a:extLst>
              <a:ext uri="{FF2B5EF4-FFF2-40B4-BE49-F238E27FC236}">
                <a16:creationId xmlns:a16="http://schemas.microsoft.com/office/drawing/2014/main" id="{0068CEB5-F191-9D3E-BAC0-B0E212720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C62EB47-8905-70B9-691D-6C100648C700}"/>
              </a:ext>
            </a:extLst>
          </p:cNvPr>
          <p:cNvPicPr>
            <a:picLocks noChangeAspect="1"/>
          </p:cNvPicPr>
          <p:nvPr/>
        </p:nvPicPr>
        <p:blipFill rotWithShape="1">
          <a:blip r:embed="rId3">
            <a:alphaModFix amt="50000"/>
          </a:blip>
          <a:srcRect l="17285" r="31816"/>
          <a:stretch/>
        </p:blipFill>
        <p:spPr>
          <a:xfrm>
            <a:off x="-1" y="10"/>
            <a:ext cx="4648201" cy="6857989"/>
          </a:xfrm>
          <a:prstGeom prst="rect">
            <a:avLst/>
          </a:prstGeom>
        </p:spPr>
      </p:pic>
      <p:sp>
        <p:nvSpPr>
          <p:cNvPr id="65" name="Freeform: Shape 64">
            <a:extLst>
              <a:ext uri="{FF2B5EF4-FFF2-40B4-BE49-F238E27FC236}">
                <a16:creationId xmlns:a16="http://schemas.microsoft.com/office/drawing/2014/main" id="{9464ED38-224B-AB8F-2B4A-18C5B2BE0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35884" y="931856"/>
            <a:ext cx="10318890" cy="4994960"/>
          </a:xfrm>
          <a:custGeom>
            <a:avLst/>
            <a:gdLst>
              <a:gd name="connsiteX0" fmla="*/ 0 w 4172596"/>
              <a:gd name="connsiteY0" fmla="*/ 0 h 4952999"/>
              <a:gd name="connsiteX1" fmla="*/ 4172596 w 4172596"/>
              <a:gd name="connsiteY1" fmla="*/ 0 h 4952999"/>
              <a:gd name="connsiteX2" fmla="*/ 4172596 w 4172596"/>
              <a:gd name="connsiteY2" fmla="*/ 342900 h 4952999"/>
              <a:gd name="connsiteX3" fmla="*/ 3239761 w 4172596"/>
              <a:gd name="connsiteY3" fmla="*/ 342900 h 4952999"/>
              <a:gd name="connsiteX4" fmla="*/ 3239761 w 4172596"/>
              <a:gd name="connsiteY4" fmla="*/ 1934392 h 4952999"/>
              <a:gd name="connsiteX5" fmla="*/ 4172596 w 4172596"/>
              <a:gd name="connsiteY5" fmla="*/ 1934392 h 4952999"/>
              <a:gd name="connsiteX6" fmla="*/ 4172596 w 4172596"/>
              <a:gd name="connsiteY6" fmla="*/ 4952999 h 4952999"/>
              <a:gd name="connsiteX7" fmla="*/ 0 w 4172596"/>
              <a:gd name="connsiteY7" fmla="*/ 4952999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8" fmla="*/ 3331201 w 4172596"/>
              <a:gd name="connsiteY8" fmla="*/ 2025832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 name="connsiteX6" fmla="*/ 3239761 w 4172596"/>
              <a:gd name="connsiteY6"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2596" h="4952999">
                <a:moveTo>
                  <a:pt x="4172596" y="1934392"/>
                </a:moveTo>
                <a:lnTo>
                  <a:pt x="4172596" y="4952999"/>
                </a:lnTo>
                <a:lnTo>
                  <a:pt x="0" y="4952999"/>
                </a:lnTo>
                <a:lnTo>
                  <a:pt x="0" y="0"/>
                </a:lnTo>
                <a:lnTo>
                  <a:pt x="4172596" y="0"/>
                </a:lnTo>
                <a:lnTo>
                  <a:pt x="4172596" y="342900"/>
                </a:ln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4ADA7DE-B80F-91D1-AB31-3FDA3C4CA867}"/>
              </a:ext>
            </a:extLst>
          </p:cNvPr>
          <p:cNvSpPr>
            <a:spLocks noGrp="1"/>
          </p:cNvSpPr>
          <p:nvPr>
            <p:ph type="title"/>
          </p:nvPr>
        </p:nvSpPr>
        <p:spPr>
          <a:xfrm>
            <a:off x="738786" y="1319622"/>
            <a:ext cx="3481988" cy="1591492"/>
          </a:xfrm>
          <a:noFill/>
        </p:spPr>
        <p:txBody>
          <a:bodyPr vert="horz" lIns="91440" tIns="45720" rIns="91440" bIns="45720" rtlCol="0" anchor="b">
            <a:normAutofit/>
          </a:bodyPr>
          <a:lstStyle/>
          <a:p>
            <a:r>
              <a:rPr lang="en-US" sz="3600" b="1" kern="1200" cap="all" spc="500" baseline="0" dirty="0">
                <a:solidFill>
                  <a:schemeClr val="accent1">
                    <a:lumMod val="60000"/>
                    <a:lumOff val="40000"/>
                  </a:schemeClr>
                </a:solidFill>
                <a:latin typeface="+mj-lt"/>
                <a:ea typeface="+mj-ea"/>
                <a:cs typeface="+mj-cs"/>
              </a:rPr>
              <a:t>PRELIMINARY STUDIES</a:t>
            </a:r>
          </a:p>
        </p:txBody>
      </p:sp>
      <p:sp>
        <p:nvSpPr>
          <p:cNvPr id="4" name="TextBox 3">
            <a:extLst>
              <a:ext uri="{FF2B5EF4-FFF2-40B4-BE49-F238E27FC236}">
                <a16:creationId xmlns:a16="http://schemas.microsoft.com/office/drawing/2014/main" id="{E2D08750-63C5-9E71-184E-1C808808F1E3}"/>
              </a:ext>
            </a:extLst>
          </p:cNvPr>
          <p:cNvSpPr txBox="1"/>
          <p:nvPr/>
        </p:nvSpPr>
        <p:spPr>
          <a:xfrm>
            <a:off x="5562600" y="1495741"/>
            <a:ext cx="4988781" cy="399671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110000"/>
              </a:lnSpc>
              <a:spcAft>
                <a:spcPts val="600"/>
              </a:spcAft>
            </a:pPr>
            <a:r>
              <a:rPr lang="en-US" sz="1400" dirty="0"/>
              <a:t>Before designing and building an Arduino-based gesture-controlled rover, it is essential to conduct some preliminary studies to understand the various components and technologies involved. Here are some important preliminary studies to consider:</a:t>
            </a:r>
            <a:endParaRPr lang="en-US" dirty="0"/>
          </a:p>
          <a:p>
            <a:pPr marL="285750" indent="-228600">
              <a:lnSpc>
                <a:spcPct val="110000"/>
              </a:lnSpc>
              <a:spcAft>
                <a:spcPts val="600"/>
              </a:spcAft>
              <a:buFont typeface="Arial" panose="020B0604020202020204" pitchFamily="34" charset="0"/>
              <a:buChar char="•"/>
            </a:pPr>
            <a:r>
              <a:rPr lang="en-US" sz="1400" dirty="0"/>
              <a:t>Arduino programming.</a:t>
            </a:r>
          </a:p>
          <a:p>
            <a:pPr marL="285750" indent="-228600">
              <a:lnSpc>
                <a:spcPct val="110000"/>
              </a:lnSpc>
              <a:spcAft>
                <a:spcPts val="600"/>
              </a:spcAft>
              <a:buFont typeface="Arial" panose="020B0604020202020204" pitchFamily="34" charset="0"/>
              <a:buChar char="•"/>
            </a:pPr>
            <a:r>
              <a:rPr lang="en-US" sz="1400" dirty="0"/>
              <a:t>Motion recognition technology (MPU 6050 Accelerometer).</a:t>
            </a:r>
          </a:p>
          <a:p>
            <a:pPr marL="285750" indent="-228600">
              <a:lnSpc>
                <a:spcPct val="110000"/>
              </a:lnSpc>
              <a:spcAft>
                <a:spcPts val="600"/>
              </a:spcAft>
              <a:buFont typeface="Arial" panose="020B0604020202020204" pitchFamily="34" charset="0"/>
              <a:buChar char="•"/>
            </a:pPr>
            <a:r>
              <a:rPr lang="en-US" sz="1400" dirty="0"/>
              <a:t>Rover design.</a:t>
            </a:r>
          </a:p>
          <a:p>
            <a:pPr marL="285750" indent="-228600">
              <a:lnSpc>
                <a:spcPct val="110000"/>
              </a:lnSpc>
              <a:spcAft>
                <a:spcPts val="600"/>
              </a:spcAft>
              <a:buFont typeface="Arial" panose="020B0604020202020204" pitchFamily="34" charset="0"/>
              <a:buChar char="•"/>
            </a:pPr>
            <a:r>
              <a:rPr lang="en-US" sz="1400" dirty="0"/>
              <a:t>Motor control.</a:t>
            </a:r>
          </a:p>
          <a:p>
            <a:pPr marL="285750" indent="-228600">
              <a:lnSpc>
                <a:spcPct val="110000"/>
              </a:lnSpc>
              <a:spcAft>
                <a:spcPts val="600"/>
              </a:spcAft>
              <a:buFont typeface="Arial" panose="020B0604020202020204" pitchFamily="34" charset="0"/>
              <a:buChar char="•"/>
            </a:pPr>
            <a:r>
              <a:rPr lang="en-US" sz="1400" dirty="0"/>
              <a:t>Sensor integration.</a:t>
            </a:r>
          </a:p>
          <a:p>
            <a:pPr>
              <a:lnSpc>
                <a:spcPct val="110000"/>
              </a:lnSpc>
              <a:spcAft>
                <a:spcPts val="600"/>
              </a:spcAft>
            </a:pPr>
            <a:r>
              <a:rPr lang="en-US" sz="1400" dirty="0"/>
              <a:t>By considering these preliminary studies, we can lay a strong foundation for designing and building an Arduino-based gesture-controlled rover that meets our requirements.</a:t>
            </a:r>
          </a:p>
        </p:txBody>
      </p:sp>
    </p:spTree>
    <p:extLst>
      <p:ext uri="{BB962C8B-B14F-4D97-AF65-F5344CB8AC3E}">
        <p14:creationId xmlns:p14="http://schemas.microsoft.com/office/powerpoint/2010/main" val="1237419391"/>
      </p:ext>
    </p:extLst>
  </p:cSld>
  <p:clrMapOvr>
    <a:masterClrMapping/>
  </p:clrMapOvr>
  <mc:AlternateContent xmlns:mc="http://schemas.openxmlformats.org/markup-compatibility/2006" xmlns:p14="http://schemas.microsoft.com/office/powerpoint/2010/main">
    <mc:Choice Requires="p14">
      <p:transition spd="slow" p14:dur="2000" advTm="23622"/>
    </mc:Choice>
    <mc:Fallback xmlns="">
      <p:transition spd="slow" advTm="23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12CB9FF-7D0E-C6EE-FD1E-5414C1C2FE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gital camera lens close up">
            <a:extLst>
              <a:ext uri="{FF2B5EF4-FFF2-40B4-BE49-F238E27FC236}">
                <a16:creationId xmlns:a16="http://schemas.microsoft.com/office/drawing/2014/main" id="{C7E4F8E5-1EBE-191F-F823-9DE91C9132E4}"/>
              </a:ext>
            </a:extLst>
          </p:cNvPr>
          <p:cNvPicPr>
            <a:picLocks noChangeAspect="1"/>
          </p:cNvPicPr>
          <p:nvPr/>
        </p:nvPicPr>
        <p:blipFill rotWithShape="1">
          <a:blip r:embed="rId3">
            <a:alphaModFix/>
          </a:blip>
          <a:srcRect t="15605" r="-2" b="-2"/>
          <a:stretch/>
        </p:blipFill>
        <p:spPr>
          <a:xfrm>
            <a:off x="20" y="10"/>
            <a:ext cx="12191982" cy="6857990"/>
          </a:xfrm>
          <a:prstGeom prst="rect">
            <a:avLst/>
          </a:prstGeom>
        </p:spPr>
      </p:pic>
      <p:sp>
        <p:nvSpPr>
          <p:cNvPr id="13" name="Rectangle 12">
            <a:extLst>
              <a:ext uri="{FF2B5EF4-FFF2-40B4-BE49-F238E27FC236}">
                <a16:creationId xmlns:a16="http://schemas.microsoft.com/office/drawing/2014/main" id="{9D116A30-2A9E-3B9D-13D5-D633F2105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030" y="4727954"/>
            <a:ext cx="12192001" cy="2128934"/>
          </a:xfrm>
          <a:prstGeom prst="rect">
            <a:avLst/>
          </a:prstGeom>
          <a:gradFill flip="none" rotWithShape="1">
            <a:gsLst>
              <a:gs pos="0">
                <a:srgbClr val="000000">
                  <a:alpha val="38000"/>
                </a:srgbClr>
              </a:gs>
              <a:gs pos="100000">
                <a:srgbClr val="000000">
                  <a:alpha val="0"/>
                </a:srgbClr>
              </a:gs>
              <a:gs pos="56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5" name="Rectangle 14">
            <a:extLst>
              <a:ext uri="{FF2B5EF4-FFF2-40B4-BE49-F238E27FC236}">
                <a16:creationId xmlns:a16="http://schemas.microsoft.com/office/drawing/2014/main" id="{AA139E6A-94CB-3729-1976-2DCA57C2B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030" y="1112"/>
            <a:ext cx="12195029" cy="3790442"/>
          </a:xfrm>
          <a:prstGeom prst="rect">
            <a:avLst/>
          </a:prstGeom>
          <a:gradFill flip="none" rotWithShape="1">
            <a:gsLst>
              <a:gs pos="0">
                <a:srgbClr val="000000">
                  <a:alpha val="56000"/>
                </a:srgbClr>
              </a:gs>
              <a:gs pos="100000">
                <a:srgbClr val="000000">
                  <a:alpha val="0"/>
                </a:srgbClr>
              </a:gs>
              <a:gs pos="60000">
                <a:srgbClr val="000000">
                  <a:alpha val="28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FEA1DD35-A344-FC04-357C-C683BABF8BBF}"/>
              </a:ext>
            </a:extLst>
          </p:cNvPr>
          <p:cNvSpPr>
            <a:spLocks noGrp="1"/>
          </p:cNvSpPr>
          <p:nvPr>
            <p:ph type="title"/>
          </p:nvPr>
        </p:nvSpPr>
        <p:spPr>
          <a:xfrm>
            <a:off x="781175" y="703736"/>
            <a:ext cx="4285881" cy="1225104"/>
          </a:xfrm>
          <a:noFill/>
        </p:spPr>
        <p:txBody>
          <a:bodyPr vert="horz" lIns="91440" tIns="45720" rIns="91440" bIns="45720" rtlCol="0" anchor="t">
            <a:normAutofit/>
          </a:bodyPr>
          <a:lstStyle/>
          <a:p>
            <a:r>
              <a:rPr lang="en-US" sz="3200" spc="530">
                <a:solidFill>
                  <a:srgbClr val="FFFFFF"/>
                </a:solidFill>
              </a:rPr>
              <a:t>Objectives</a:t>
            </a:r>
          </a:p>
        </p:txBody>
      </p:sp>
      <p:sp>
        <p:nvSpPr>
          <p:cNvPr id="17" name="Freeform: Shape 16">
            <a:extLst>
              <a:ext uri="{FF2B5EF4-FFF2-40B4-BE49-F238E27FC236}">
                <a16:creationId xmlns:a16="http://schemas.microsoft.com/office/drawing/2014/main" id="{7F70A2C4-3347-EF31-F002-FB70BCCF4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08344" y="938623"/>
            <a:ext cx="10369255" cy="4987842"/>
          </a:xfrm>
          <a:custGeom>
            <a:avLst/>
            <a:gdLst>
              <a:gd name="connsiteX0" fmla="*/ 0 w 4116027"/>
              <a:gd name="connsiteY0" fmla="*/ 0 h 5058263"/>
              <a:gd name="connsiteX1" fmla="*/ 3203647 w 4116027"/>
              <a:gd name="connsiteY1" fmla="*/ 0 h 5058263"/>
              <a:gd name="connsiteX2" fmla="*/ 3203647 w 4116027"/>
              <a:gd name="connsiteY2" fmla="*/ 1439014 h 5058263"/>
              <a:gd name="connsiteX3" fmla="*/ 4116027 w 4116027"/>
              <a:gd name="connsiteY3" fmla="*/ 1439014 h 5058263"/>
              <a:gd name="connsiteX4" fmla="*/ 4116027 w 4116027"/>
              <a:gd name="connsiteY4" fmla="*/ 5058263 h 5058263"/>
              <a:gd name="connsiteX5" fmla="*/ 0 w 4116027"/>
              <a:gd name="connsiteY5" fmla="*/ 5058263 h 5058263"/>
              <a:gd name="connsiteX0" fmla="*/ 3203647 w 4116027"/>
              <a:gd name="connsiteY0" fmla="*/ 1439014 h 5058263"/>
              <a:gd name="connsiteX1" fmla="*/ 4116027 w 4116027"/>
              <a:gd name="connsiteY1" fmla="*/ 1439014 h 5058263"/>
              <a:gd name="connsiteX2" fmla="*/ 4116027 w 4116027"/>
              <a:gd name="connsiteY2" fmla="*/ 5058263 h 5058263"/>
              <a:gd name="connsiteX3" fmla="*/ 0 w 4116027"/>
              <a:gd name="connsiteY3" fmla="*/ 5058263 h 5058263"/>
              <a:gd name="connsiteX4" fmla="*/ 0 w 4116027"/>
              <a:gd name="connsiteY4" fmla="*/ 0 h 5058263"/>
              <a:gd name="connsiteX5" fmla="*/ 3203647 w 4116027"/>
              <a:gd name="connsiteY5" fmla="*/ 0 h 5058263"/>
              <a:gd name="connsiteX6" fmla="*/ 3295087 w 4116027"/>
              <a:gd name="connsiteY6" fmla="*/ 1530454 h 5058263"/>
              <a:gd name="connsiteX0" fmla="*/ 3203647 w 4116027"/>
              <a:gd name="connsiteY0" fmla="*/ 1439014 h 5058263"/>
              <a:gd name="connsiteX1" fmla="*/ 4116027 w 4116027"/>
              <a:gd name="connsiteY1" fmla="*/ 1439014 h 5058263"/>
              <a:gd name="connsiteX2" fmla="*/ 4116027 w 4116027"/>
              <a:gd name="connsiteY2" fmla="*/ 5058263 h 5058263"/>
              <a:gd name="connsiteX3" fmla="*/ 0 w 4116027"/>
              <a:gd name="connsiteY3" fmla="*/ 5058263 h 5058263"/>
              <a:gd name="connsiteX4" fmla="*/ 0 w 4116027"/>
              <a:gd name="connsiteY4" fmla="*/ 0 h 5058263"/>
              <a:gd name="connsiteX5" fmla="*/ 3203647 w 4116027"/>
              <a:gd name="connsiteY5" fmla="*/ 0 h 5058263"/>
              <a:gd name="connsiteX0" fmla="*/ 4116027 w 4116027"/>
              <a:gd name="connsiteY0" fmla="*/ 1439014 h 5058263"/>
              <a:gd name="connsiteX1" fmla="*/ 4116027 w 4116027"/>
              <a:gd name="connsiteY1" fmla="*/ 5058263 h 5058263"/>
              <a:gd name="connsiteX2" fmla="*/ 0 w 4116027"/>
              <a:gd name="connsiteY2" fmla="*/ 5058263 h 5058263"/>
              <a:gd name="connsiteX3" fmla="*/ 0 w 4116027"/>
              <a:gd name="connsiteY3" fmla="*/ 0 h 5058263"/>
              <a:gd name="connsiteX4" fmla="*/ 3203647 w 4116027"/>
              <a:gd name="connsiteY4" fmla="*/ 0 h 5058263"/>
              <a:gd name="connsiteX0" fmla="*/ 4110211 w 4116027"/>
              <a:gd name="connsiteY0" fmla="*/ 1549397 h 5058263"/>
              <a:gd name="connsiteX1" fmla="*/ 4116027 w 4116027"/>
              <a:gd name="connsiteY1" fmla="*/ 5058263 h 5058263"/>
              <a:gd name="connsiteX2" fmla="*/ 0 w 4116027"/>
              <a:gd name="connsiteY2" fmla="*/ 5058263 h 5058263"/>
              <a:gd name="connsiteX3" fmla="*/ 0 w 4116027"/>
              <a:gd name="connsiteY3" fmla="*/ 0 h 5058263"/>
              <a:gd name="connsiteX4" fmla="*/ 3203647 w 4116027"/>
              <a:gd name="connsiteY4" fmla="*/ 0 h 5058263"/>
              <a:gd name="connsiteX0" fmla="*/ 4110211 w 4116027"/>
              <a:gd name="connsiteY0" fmla="*/ 1549397 h 5058263"/>
              <a:gd name="connsiteX1" fmla="*/ 4116027 w 4116027"/>
              <a:gd name="connsiteY1" fmla="*/ 5058263 h 5058263"/>
              <a:gd name="connsiteX2" fmla="*/ 0 w 4116027"/>
              <a:gd name="connsiteY2" fmla="*/ 5058263 h 5058263"/>
              <a:gd name="connsiteX3" fmla="*/ 0 w 4116027"/>
              <a:gd name="connsiteY3" fmla="*/ 0 h 5058263"/>
              <a:gd name="connsiteX4" fmla="*/ 2858576 w 4116027"/>
              <a:gd name="connsiteY4" fmla="*/ 0 h 5058263"/>
              <a:gd name="connsiteX0" fmla="*/ 4110211 w 4116027"/>
              <a:gd name="connsiteY0" fmla="*/ 1751767 h 5058263"/>
              <a:gd name="connsiteX1" fmla="*/ 4116027 w 4116027"/>
              <a:gd name="connsiteY1" fmla="*/ 5058263 h 5058263"/>
              <a:gd name="connsiteX2" fmla="*/ 0 w 4116027"/>
              <a:gd name="connsiteY2" fmla="*/ 5058263 h 5058263"/>
              <a:gd name="connsiteX3" fmla="*/ 0 w 4116027"/>
              <a:gd name="connsiteY3" fmla="*/ 0 h 5058263"/>
              <a:gd name="connsiteX4" fmla="*/ 2858576 w 4116027"/>
              <a:gd name="connsiteY4" fmla="*/ 0 h 5058263"/>
              <a:gd name="connsiteX0" fmla="*/ 4110211 w 4116027"/>
              <a:gd name="connsiteY0" fmla="*/ 1751767 h 5058263"/>
              <a:gd name="connsiteX1" fmla="*/ 4116027 w 4116027"/>
              <a:gd name="connsiteY1" fmla="*/ 5058263 h 5058263"/>
              <a:gd name="connsiteX2" fmla="*/ 0 w 4116027"/>
              <a:gd name="connsiteY2" fmla="*/ 5058263 h 5058263"/>
              <a:gd name="connsiteX3" fmla="*/ 0 w 4116027"/>
              <a:gd name="connsiteY3" fmla="*/ 0 h 5058263"/>
              <a:gd name="connsiteX4" fmla="*/ 2556812 w 4116027"/>
              <a:gd name="connsiteY4" fmla="*/ 6142 h 5058263"/>
              <a:gd name="connsiteX0" fmla="*/ 4110211 w 4116027"/>
              <a:gd name="connsiteY0" fmla="*/ 1751767 h 5058263"/>
              <a:gd name="connsiteX1" fmla="*/ 4116027 w 4116027"/>
              <a:gd name="connsiteY1" fmla="*/ 5058263 h 5058263"/>
              <a:gd name="connsiteX2" fmla="*/ 0 w 4116027"/>
              <a:gd name="connsiteY2" fmla="*/ 5058263 h 5058263"/>
              <a:gd name="connsiteX3" fmla="*/ 0 w 4116027"/>
              <a:gd name="connsiteY3" fmla="*/ 0 h 5058263"/>
              <a:gd name="connsiteX4" fmla="*/ 2470533 w 4116027"/>
              <a:gd name="connsiteY4" fmla="*/ 1434 h 5058263"/>
              <a:gd name="connsiteX0" fmla="*/ 4109005 w 4116027"/>
              <a:gd name="connsiteY0" fmla="*/ 1610052 h 5058263"/>
              <a:gd name="connsiteX1" fmla="*/ 4116027 w 4116027"/>
              <a:gd name="connsiteY1" fmla="*/ 5058263 h 5058263"/>
              <a:gd name="connsiteX2" fmla="*/ 0 w 4116027"/>
              <a:gd name="connsiteY2" fmla="*/ 5058263 h 5058263"/>
              <a:gd name="connsiteX3" fmla="*/ 0 w 4116027"/>
              <a:gd name="connsiteY3" fmla="*/ 0 h 5058263"/>
              <a:gd name="connsiteX4" fmla="*/ 2470533 w 4116027"/>
              <a:gd name="connsiteY4" fmla="*/ 1434 h 505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6027" h="5058263">
                <a:moveTo>
                  <a:pt x="4109005" y="1610052"/>
                </a:moveTo>
                <a:cubicBezTo>
                  <a:pt x="4110944" y="2779674"/>
                  <a:pt x="4114088" y="3888641"/>
                  <a:pt x="4116027" y="5058263"/>
                </a:cubicBezTo>
                <a:lnTo>
                  <a:pt x="0" y="5058263"/>
                </a:lnTo>
                <a:lnTo>
                  <a:pt x="0" y="0"/>
                </a:lnTo>
                <a:lnTo>
                  <a:pt x="2470533" y="1434"/>
                </a:lnTo>
              </a:path>
            </a:pathLst>
          </a:custGeom>
          <a:no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B9D3065E-A9FA-9AB2-BCD9-EEAC1859333B}"/>
              </a:ext>
            </a:extLst>
          </p:cNvPr>
          <p:cNvSpPr txBox="1"/>
          <p:nvPr/>
        </p:nvSpPr>
        <p:spPr>
          <a:xfrm>
            <a:off x="5070592" y="1317036"/>
            <a:ext cx="5390444" cy="472437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300" dirty="0">
              <a:solidFill>
                <a:schemeClr val="bg1"/>
              </a:solidFill>
            </a:endParaRPr>
          </a:p>
          <a:p>
            <a:pPr marL="285750" indent="-285750">
              <a:buFont typeface="Arial"/>
              <a:buChar char="•"/>
            </a:pPr>
            <a:r>
              <a:rPr lang="en-US" dirty="0">
                <a:solidFill>
                  <a:schemeClr val="bg1"/>
                </a:solidFill>
                <a:ea typeface="+mn-lt"/>
                <a:cs typeface="+mn-lt"/>
              </a:rPr>
              <a:t>To design and build a functioning gesture-controlled rover.</a:t>
            </a:r>
          </a:p>
          <a:p>
            <a:pPr marL="285750" indent="-285750">
              <a:buFont typeface="Arial"/>
              <a:buChar char="•"/>
            </a:pPr>
            <a:r>
              <a:rPr lang="en-US" dirty="0">
                <a:solidFill>
                  <a:schemeClr val="bg1"/>
                </a:solidFill>
                <a:ea typeface="+mn-lt"/>
                <a:cs typeface="+mn-lt"/>
              </a:rPr>
              <a:t>To develop a reliable and accurate Motion recognition system. </a:t>
            </a:r>
          </a:p>
          <a:p>
            <a:pPr marL="285750" indent="-285750">
              <a:buFont typeface="Arial"/>
              <a:buChar char="•"/>
            </a:pPr>
            <a:r>
              <a:rPr lang="en-US" dirty="0">
                <a:solidFill>
                  <a:schemeClr val="bg1"/>
                </a:solidFill>
                <a:ea typeface="+mn-lt"/>
                <a:cs typeface="+mn-lt"/>
              </a:rPr>
              <a:t>To achieve precise control of the rover's motors. </a:t>
            </a:r>
            <a:endParaRPr lang="en-US" dirty="0">
              <a:solidFill>
                <a:schemeClr val="bg1"/>
              </a:solidFill>
            </a:endParaRPr>
          </a:p>
          <a:p>
            <a:pPr marL="285750" indent="-285750">
              <a:buFont typeface="Arial"/>
              <a:buChar char="•"/>
            </a:pPr>
            <a:r>
              <a:rPr lang="en-US" dirty="0">
                <a:solidFill>
                  <a:schemeClr val="bg1"/>
                </a:solidFill>
                <a:ea typeface="+mn-lt"/>
                <a:cs typeface="+mn-lt"/>
              </a:rPr>
              <a:t>To integrate various sensors into the rover.</a:t>
            </a:r>
            <a:endParaRPr lang="en-US" dirty="0">
              <a:solidFill>
                <a:schemeClr val="bg1"/>
              </a:solidFill>
            </a:endParaRPr>
          </a:p>
          <a:p>
            <a:pPr marL="285750" indent="-285750">
              <a:buFont typeface="Arial"/>
              <a:buChar char="•"/>
            </a:pPr>
            <a:r>
              <a:rPr lang="en-US" dirty="0">
                <a:solidFill>
                  <a:schemeClr val="bg1"/>
                </a:solidFill>
                <a:ea typeface="+mn-lt"/>
                <a:cs typeface="+mn-lt"/>
              </a:rPr>
              <a:t>To optimize the design of the rover.</a:t>
            </a:r>
          </a:p>
          <a:p>
            <a:pPr marL="285750" indent="-285750">
              <a:buFont typeface="Arial"/>
              <a:buChar char="•"/>
            </a:pPr>
            <a:r>
              <a:rPr lang="en-US" dirty="0">
                <a:solidFill>
                  <a:schemeClr val="bg1"/>
                </a:solidFill>
                <a:ea typeface="+mn-lt"/>
                <a:cs typeface="+mn-lt"/>
              </a:rPr>
              <a:t>To program the Arduino board.</a:t>
            </a:r>
          </a:p>
          <a:p>
            <a:pPr marL="285750" indent="-285750">
              <a:buFont typeface="Arial"/>
              <a:buChar char="•"/>
            </a:pPr>
            <a:r>
              <a:rPr lang="en-US" dirty="0">
                <a:solidFill>
                  <a:schemeClr val="bg1"/>
                </a:solidFill>
                <a:ea typeface="+mn-lt"/>
                <a:cs typeface="+mn-lt"/>
              </a:rPr>
              <a:t>To develop a user-friendly interface.</a:t>
            </a:r>
          </a:p>
          <a:p>
            <a:pPr marL="285750" indent="-285750">
              <a:buFont typeface="Arial"/>
              <a:buChar char="•"/>
            </a:pPr>
            <a:r>
              <a:rPr lang="en-US" dirty="0">
                <a:solidFill>
                  <a:schemeClr val="bg1"/>
                </a:solidFill>
                <a:ea typeface="+mn-lt"/>
                <a:cs typeface="+mn-lt"/>
              </a:rPr>
              <a:t>To explore the potential applications .</a:t>
            </a:r>
          </a:p>
          <a:p>
            <a:r>
              <a:rPr lang="en-US" dirty="0">
                <a:solidFill>
                  <a:schemeClr val="bg1"/>
                </a:solidFill>
                <a:ea typeface="+mn-lt"/>
                <a:cs typeface="+mn-lt"/>
              </a:rPr>
              <a:t>By achieving these objectives, you can create a functioning and effective Arduino-based gesture-controlled rover that has a range of potential applications and demonstrates our skills in robotics, programming, and engineering.</a:t>
            </a:r>
            <a:endParaRPr lang="en-US" dirty="0">
              <a:solidFill>
                <a:schemeClr val="bg1"/>
              </a:solidFill>
            </a:endParaRPr>
          </a:p>
          <a:p>
            <a:pPr algn="l"/>
            <a:endParaRPr lang="en-US" dirty="0">
              <a:solidFill>
                <a:schemeClr val="bg1"/>
              </a:solidFill>
            </a:endParaRPr>
          </a:p>
        </p:txBody>
      </p:sp>
    </p:spTree>
    <p:extLst>
      <p:ext uri="{BB962C8B-B14F-4D97-AF65-F5344CB8AC3E}">
        <p14:creationId xmlns:p14="http://schemas.microsoft.com/office/powerpoint/2010/main" val="3901446476"/>
      </p:ext>
    </p:extLst>
  </p:cSld>
  <p:clrMapOvr>
    <a:masterClrMapping/>
  </p:clrMapOvr>
  <mc:AlternateContent xmlns:mc="http://schemas.openxmlformats.org/markup-compatibility/2006" xmlns:p14="http://schemas.microsoft.com/office/powerpoint/2010/main">
    <mc:Choice Requires="p14">
      <p:transition spd="slow" p14:dur="2000" advTm="56323"/>
    </mc:Choice>
    <mc:Fallback xmlns="">
      <p:transition spd="slow" advTm="56323"/>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4" descr="Colourful carved figures of humans">
            <a:extLst>
              <a:ext uri="{FF2B5EF4-FFF2-40B4-BE49-F238E27FC236}">
                <a16:creationId xmlns:a16="http://schemas.microsoft.com/office/drawing/2014/main" id="{2D9445D9-42DC-0E2B-7C67-6ED0E3EED4D7}"/>
              </a:ext>
            </a:extLst>
          </p:cNvPr>
          <p:cNvPicPr>
            <a:picLocks noChangeAspect="1"/>
          </p:cNvPicPr>
          <p:nvPr/>
        </p:nvPicPr>
        <p:blipFill rotWithShape="1">
          <a:blip r:embed="rId3"/>
          <a:srcRect l="18333" r="18333" b="-1"/>
          <a:stretch/>
        </p:blipFill>
        <p:spPr>
          <a:xfrm>
            <a:off x="6096000" y="-2"/>
            <a:ext cx="6096000" cy="6857999"/>
          </a:xfrm>
          <a:prstGeom prst="rect">
            <a:avLst/>
          </a:prstGeom>
        </p:spPr>
      </p:pic>
      <p:sp>
        <p:nvSpPr>
          <p:cNvPr id="46" name="Rectangle 45">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3C404A-3465-D8CA-B180-3E9AD3E3AFDE}"/>
              </a:ext>
            </a:extLst>
          </p:cNvPr>
          <p:cNvSpPr>
            <a:spLocks noGrp="1"/>
          </p:cNvSpPr>
          <p:nvPr>
            <p:ph type="title"/>
          </p:nvPr>
        </p:nvSpPr>
        <p:spPr>
          <a:xfrm>
            <a:off x="931856" y="1103804"/>
            <a:ext cx="4596406" cy="1152144"/>
          </a:xfrm>
        </p:spPr>
        <p:txBody>
          <a:bodyPr vert="horz" lIns="91440" tIns="45720" rIns="91440" bIns="45720" rtlCol="0" anchor="b">
            <a:normAutofit/>
          </a:bodyPr>
          <a:lstStyle/>
          <a:p>
            <a:r>
              <a:rPr lang="en-US" b="1" kern="1200" cap="all" spc="500" baseline="0" dirty="0">
                <a:solidFill>
                  <a:schemeClr val="tx1"/>
                </a:solidFill>
                <a:latin typeface="+mj-lt"/>
                <a:ea typeface="+mj-ea"/>
                <a:cs typeface="+mj-cs"/>
              </a:rPr>
              <a:t>Responsibility Of Each Member</a:t>
            </a:r>
          </a:p>
        </p:txBody>
      </p:sp>
      <p:sp>
        <p:nvSpPr>
          <p:cNvPr id="4" name="TextBox 3">
            <a:extLst>
              <a:ext uri="{FF2B5EF4-FFF2-40B4-BE49-F238E27FC236}">
                <a16:creationId xmlns:a16="http://schemas.microsoft.com/office/drawing/2014/main" id="{B478D30E-B6D2-31BA-8AF9-B8645E2C615E}"/>
              </a:ext>
            </a:extLst>
          </p:cNvPr>
          <p:cNvSpPr txBox="1"/>
          <p:nvPr/>
        </p:nvSpPr>
        <p:spPr>
          <a:xfrm>
            <a:off x="1115345" y="2341630"/>
            <a:ext cx="3758379" cy="263386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110000"/>
              </a:lnSpc>
              <a:spcAft>
                <a:spcPts val="600"/>
              </a:spcAft>
            </a:pPr>
            <a:r>
              <a:rPr lang="en-US" sz="1050" b="1" dirty="0"/>
              <a:t>Computer Science students:</a:t>
            </a:r>
            <a:endParaRPr lang="en-US" sz="1050" dirty="0"/>
          </a:p>
          <a:p>
            <a:pPr marL="285750" indent="-228600">
              <a:lnSpc>
                <a:spcPct val="110000"/>
              </a:lnSpc>
              <a:spcAft>
                <a:spcPts val="600"/>
              </a:spcAft>
              <a:buFont typeface="Arial" panose="020B0604020202020204" pitchFamily="34" charset="0"/>
              <a:buChar char="•"/>
            </a:pPr>
            <a:r>
              <a:rPr lang="en-US" sz="1050" dirty="0"/>
              <a:t>Software development for gesture recognition algorithm.</a:t>
            </a:r>
          </a:p>
          <a:p>
            <a:pPr marL="285750" indent="-228600">
              <a:lnSpc>
                <a:spcPct val="110000"/>
              </a:lnSpc>
              <a:spcAft>
                <a:spcPts val="600"/>
              </a:spcAft>
              <a:buFont typeface="Arial" panose="020B0604020202020204" pitchFamily="34" charset="0"/>
              <a:buChar char="•"/>
            </a:pPr>
            <a:r>
              <a:rPr lang="en-US" sz="1050" dirty="0"/>
              <a:t>Programming the microcontroller to interface with sensors and motor controller.</a:t>
            </a:r>
          </a:p>
          <a:p>
            <a:pPr marL="285750" indent="-228600">
              <a:lnSpc>
                <a:spcPct val="110000"/>
              </a:lnSpc>
              <a:spcAft>
                <a:spcPts val="600"/>
              </a:spcAft>
              <a:buFont typeface="Arial" panose="020B0604020202020204" pitchFamily="34" charset="0"/>
              <a:buChar char="•"/>
            </a:pPr>
            <a:r>
              <a:rPr lang="en-US" sz="1050" dirty="0"/>
              <a:t>Developing user interface for the gesture-controlled rover.</a:t>
            </a:r>
          </a:p>
          <a:p>
            <a:pPr>
              <a:lnSpc>
                <a:spcPct val="110000"/>
              </a:lnSpc>
              <a:spcAft>
                <a:spcPts val="600"/>
              </a:spcAft>
            </a:pPr>
            <a:r>
              <a:rPr lang="en-US" sz="1050" b="1" dirty="0"/>
              <a:t>Mechanical Engineering students:</a:t>
            </a:r>
            <a:endParaRPr lang="en-US" sz="1050" dirty="0"/>
          </a:p>
          <a:p>
            <a:pPr marL="285750" indent="-228600">
              <a:lnSpc>
                <a:spcPct val="110000"/>
              </a:lnSpc>
              <a:spcAft>
                <a:spcPts val="600"/>
              </a:spcAft>
              <a:buFont typeface="Arial" panose="020B0604020202020204" pitchFamily="34" charset="0"/>
              <a:buChar char="•"/>
            </a:pPr>
            <a:r>
              <a:rPr lang="en-US" sz="1050" dirty="0"/>
              <a:t>Design and assembly of the Rover chassis.</a:t>
            </a:r>
          </a:p>
          <a:p>
            <a:pPr marL="285750" indent="-228600">
              <a:lnSpc>
                <a:spcPct val="110000"/>
              </a:lnSpc>
              <a:spcAft>
                <a:spcPts val="600"/>
              </a:spcAft>
              <a:buFont typeface="Arial" panose="020B0604020202020204" pitchFamily="34" charset="0"/>
              <a:buChar char="•"/>
            </a:pPr>
            <a:r>
              <a:rPr lang="en-US" sz="1050" dirty="0"/>
              <a:t>Selection and installation of the necessary mechanical components, such as wheels and motors.</a:t>
            </a:r>
          </a:p>
          <a:p>
            <a:pPr marL="285750" indent="-228600">
              <a:lnSpc>
                <a:spcPct val="110000"/>
              </a:lnSpc>
              <a:spcAft>
                <a:spcPts val="600"/>
              </a:spcAft>
              <a:buFont typeface="Arial" panose="020B0604020202020204" pitchFamily="34" charset="0"/>
              <a:buChar char="•"/>
            </a:pPr>
            <a:r>
              <a:rPr lang="en-US" sz="1050" dirty="0"/>
              <a:t>Integration of the motor controller with the mechanical components.</a:t>
            </a:r>
          </a:p>
          <a:p>
            <a:pPr>
              <a:lnSpc>
                <a:spcPct val="110000"/>
              </a:lnSpc>
              <a:spcAft>
                <a:spcPts val="600"/>
              </a:spcAft>
            </a:pPr>
            <a:r>
              <a:rPr lang="en-US" sz="1050" b="1" dirty="0"/>
              <a:t>Electrical Engineering students:</a:t>
            </a:r>
            <a:endParaRPr lang="en-US" sz="1050" dirty="0"/>
          </a:p>
          <a:p>
            <a:pPr marL="285750" indent="-228600">
              <a:lnSpc>
                <a:spcPct val="110000"/>
              </a:lnSpc>
              <a:spcAft>
                <a:spcPts val="600"/>
              </a:spcAft>
              <a:buFont typeface="Arial" panose="020B0604020202020204" pitchFamily="34" charset="0"/>
              <a:buChar char="•"/>
            </a:pPr>
            <a:r>
              <a:rPr lang="en-US" sz="1050" dirty="0"/>
              <a:t>Design and assembly of the electrical system.</a:t>
            </a:r>
          </a:p>
          <a:p>
            <a:pPr marL="285750" indent="-228600">
              <a:lnSpc>
                <a:spcPct val="110000"/>
              </a:lnSpc>
              <a:spcAft>
                <a:spcPts val="600"/>
              </a:spcAft>
              <a:buFont typeface="Arial" panose="020B0604020202020204" pitchFamily="34" charset="0"/>
              <a:buChar char="•"/>
            </a:pPr>
            <a:r>
              <a:rPr lang="en-US" sz="1050" dirty="0"/>
              <a:t>Selection and installation of sensors and actuators.</a:t>
            </a:r>
          </a:p>
          <a:p>
            <a:pPr marL="285750" indent="-228600">
              <a:lnSpc>
                <a:spcPct val="110000"/>
              </a:lnSpc>
              <a:spcAft>
                <a:spcPts val="600"/>
              </a:spcAft>
              <a:buFont typeface="Arial" panose="020B0604020202020204" pitchFamily="34" charset="0"/>
              <a:buChar char="•"/>
            </a:pPr>
            <a:r>
              <a:rPr lang="en-US" sz="1050" dirty="0"/>
              <a:t>Integration of the sensors with the microcontroller.</a:t>
            </a:r>
          </a:p>
        </p:txBody>
      </p:sp>
    </p:spTree>
    <p:extLst>
      <p:ext uri="{BB962C8B-B14F-4D97-AF65-F5344CB8AC3E}">
        <p14:creationId xmlns:p14="http://schemas.microsoft.com/office/powerpoint/2010/main" val="835030229"/>
      </p:ext>
    </p:extLst>
  </p:cSld>
  <p:clrMapOvr>
    <a:masterClrMapping/>
  </p:clrMapOvr>
  <mc:AlternateContent xmlns:mc="http://schemas.openxmlformats.org/markup-compatibility/2006" xmlns:p14="http://schemas.microsoft.com/office/powerpoint/2010/main">
    <mc:Choice Requires="p14">
      <p:transition spd="slow" p14:dur="2000" advTm="21395"/>
    </mc:Choice>
    <mc:Fallback xmlns="">
      <p:transition spd="slow" advTm="2139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descr="Computer script on a screen">
            <a:extLst>
              <a:ext uri="{FF2B5EF4-FFF2-40B4-BE49-F238E27FC236}">
                <a16:creationId xmlns:a16="http://schemas.microsoft.com/office/drawing/2014/main" id="{6BE03EE7-ADCE-A7C4-D1D7-D9EADF440284}"/>
              </a:ext>
            </a:extLst>
          </p:cNvPr>
          <p:cNvPicPr>
            <a:picLocks noChangeAspect="1"/>
          </p:cNvPicPr>
          <p:nvPr/>
        </p:nvPicPr>
        <p:blipFill rotWithShape="1">
          <a:blip r:embed="rId3"/>
          <a:srcRect l="26" r="40639" b="-2"/>
          <a:stretch/>
        </p:blipFill>
        <p:spPr>
          <a:xfrm>
            <a:off x="6096000" y="-2"/>
            <a:ext cx="6096000" cy="6857999"/>
          </a:xfrm>
          <a:prstGeom prst="rect">
            <a:avLst/>
          </a:prstGeom>
        </p:spPr>
      </p:pic>
      <p:sp>
        <p:nvSpPr>
          <p:cNvPr id="52" name="Rectangle 51">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A18901-5A97-C54B-A828-5C32ABECF0F8}"/>
              </a:ext>
            </a:extLst>
          </p:cNvPr>
          <p:cNvSpPr>
            <a:spLocks noGrp="1"/>
          </p:cNvSpPr>
          <p:nvPr>
            <p:ph type="title"/>
          </p:nvPr>
        </p:nvSpPr>
        <p:spPr>
          <a:xfrm>
            <a:off x="1201431" y="1272809"/>
            <a:ext cx="4596406" cy="1152144"/>
          </a:xfrm>
        </p:spPr>
        <p:txBody>
          <a:bodyPr vert="horz" lIns="91440" tIns="45720" rIns="91440" bIns="45720" rtlCol="0" anchor="b">
            <a:normAutofit/>
          </a:bodyPr>
          <a:lstStyle/>
          <a:p>
            <a:r>
              <a:rPr lang="en-US" b="1" kern="1200" cap="all" spc="500" baseline="0" dirty="0">
                <a:latin typeface="+mj-lt"/>
                <a:ea typeface="+mj-ea"/>
                <a:cs typeface="+mj-cs"/>
              </a:rPr>
              <a:t>Work done so far</a:t>
            </a:r>
            <a:br>
              <a:rPr lang="en-US" dirty="0"/>
            </a:br>
            <a:r>
              <a:rPr lang="en-US" b="1" kern="1200" cap="all" spc="500" baseline="0" dirty="0">
                <a:latin typeface="+mj-lt"/>
                <a:ea typeface="+mj-ea"/>
                <a:cs typeface="+mj-cs"/>
              </a:rPr>
              <a:t>( Computer DEPT.)</a:t>
            </a:r>
          </a:p>
        </p:txBody>
      </p:sp>
      <p:sp>
        <p:nvSpPr>
          <p:cNvPr id="6" name="TextBox 5">
            <a:extLst>
              <a:ext uri="{FF2B5EF4-FFF2-40B4-BE49-F238E27FC236}">
                <a16:creationId xmlns:a16="http://schemas.microsoft.com/office/drawing/2014/main" id="{A911FA01-437D-CDD1-BDAB-6A8FB9506CDB}"/>
              </a:ext>
            </a:extLst>
          </p:cNvPr>
          <p:cNvSpPr txBox="1"/>
          <p:nvPr/>
        </p:nvSpPr>
        <p:spPr>
          <a:xfrm>
            <a:off x="1620445" y="2890881"/>
            <a:ext cx="3758379" cy="263386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120000"/>
              </a:lnSpc>
              <a:spcAft>
                <a:spcPts val="600"/>
              </a:spcAft>
              <a:buFont typeface="Arial" panose="020B0604020202020204" pitchFamily="34" charset="0"/>
              <a:buChar char="•"/>
            </a:pPr>
            <a:r>
              <a:rPr lang="en-US" sz="2400" dirty="0"/>
              <a:t>Learning of the required language and familiarizing with the programming environment.</a:t>
            </a:r>
          </a:p>
        </p:txBody>
      </p:sp>
    </p:spTree>
    <p:extLst>
      <p:ext uri="{BB962C8B-B14F-4D97-AF65-F5344CB8AC3E}">
        <p14:creationId xmlns:p14="http://schemas.microsoft.com/office/powerpoint/2010/main" val="3966988395"/>
      </p:ext>
    </p:extLst>
  </p:cSld>
  <p:clrMapOvr>
    <a:masterClrMapping/>
  </p:clrMapOvr>
  <mc:AlternateContent xmlns:mc="http://schemas.openxmlformats.org/markup-compatibility/2006" xmlns:p14="http://schemas.microsoft.com/office/powerpoint/2010/main">
    <mc:Choice Requires="p14">
      <p:transition spd="slow" p14:dur="2000" advTm="13683"/>
    </mc:Choice>
    <mc:Fallback xmlns="">
      <p:transition spd="slow" advTm="13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alpha val="40000"/>
          </a:schemeClr>
        </a:solidFill>
        <a:effectLst/>
      </p:bgPr>
    </p:bg>
    <p:spTree>
      <p:nvGrpSpPr>
        <p:cNvPr id="1" name=""/>
        <p:cNvGrpSpPr/>
        <p:nvPr/>
      </p:nvGrpSpPr>
      <p:grpSpPr>
        <a:xfrm>
          <a:off x="0" y="0"/>
          <a:ext cx="0" cy="0"/>
          <a:chOff x="0" y="0"/>
          <a:chExt cx="0" cy="0"/>
        </a:xfrm>
      </p:grpSpPr>
      <p:sp useBgFill="1">
        <p:nvSpPr>
          <p:cNvPr id="121" name="Rectangle 120">
            <a:extLst>
              <a:ext uri="{FF2B5EF4-FFF2-40B4-BE49-F238E27FC236}">
                <a16:creationId xmlns:a16="http://schemas.microsoft.com/office/drawing/2014/main" id="{178DC1FE-8814-4858-2D62-947BC80445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99D9125-7281-104C-12A0-BB4E02D452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27521" y="3522575"/>
            <a:ext cx="5334744" cy="3429478"/>
          </a:xfrm>
          <a:prstGeom prst="rect">
            <a:avLst/>
          </a:prstGeom>
        </p:spPr>
      </p:pic>
      <p:pic>
        <p:nvPicPr>
          <p:cNvPr id="4" name="Picture 3">
            <a:extLst>
              <a:ext uri="{FF2B5EF4-FFF2-40B4-BE49-F238E27FC236}">
                <a16:creationId xmlns:a16="http://schemas.microsoft.com/office/drawing/2014/main" id="{42105ABE-CC8B-4232-63C9-355C29841C55}"/>
              </a:ext>
            </a:extLst>
          </p:cNvPr>
          <p:cNvPicPr>
            <a:picLocks noChangeAspect="1"/>
          </p:cNvPicPr>
          <p:nvPr/>
        </p:nvPicPr>
        <p:blipFill>
          <a:blip r:embed="rId4" cstate="print">
            <a:alphaModFix/>
            <a:extLst>
              <a:ext uri="{28A0092B-C50C-407E-A947-70E740481C1C}">
                <a14:useLocalDpi xmlns:a14="http://schemas.microsoft.com/office/drawing/2010/main" val="0"/>
              </a:ext>
            </a:extLst>
          </a:blip>
          <a:stretch>
            <a:fillRect/>
          </a:stretch>
        </p:blipFill>
        <p:spPr>
          <a:xfrm>
            <a:off x="6603598" y="-78377"/>
            <a:ext cx="5601482" cy="3600952"/>
          </a:xfrm>
          <a:prstGeom prst="rect">
            <a:avLst/>
          </a:prstGeom>
        </p:spPr>
      </p:pic>
      <p:sp>
        <p:nvSpPr>
          <p:cNvPr id="123" name="Rectangle 122">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5670400"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D2D892-B288-F903-E82B-5EABCA20A809}"/>
              </a:ext>
            </a:extLst>
          </p:cNvPr>
          <p:cNvSpPr>
            <a:spLocks noGrp="1"/>
          </p:cNvSpPr>
          <p:nvPr>
            <p:ph type="title"/>
          </p:nvPr>
        </p:nvSpPr>
        <p:spPr>
          <a:xfrm>
            <a:off x="1111607" y="1229121"/>
            <a:ext cx="5313582" cy="1150329"/>
          </a:xfrm>
        </p:spPr>
        <p:txBody>
          <a:bodyPr vert="horz" lIns="91440" tIns="45720" rIns="91440" bIns="45720" rtlCol="0" anchor="b">
            <a:normAutofit/>
          </a:bodyPr>
          <a:lstStyle/>
          <a:p>
            <a:r>
              <a:rPr lang="en-US" b="1" kern="1200" cap="all" spc="500" baseline="0" dirty="0">
                <a:solidFill>
                  <a:schemeClr val="tx1"/>
                </a:solidFill>
                <a:latin typeface="+mj-lt"/>
                <a:ea typeface="+mj-ea"/>
                <a:cs typeface="+mj-cs"/>
              </a:rPr>
              <a:t>Work done so far</a:t>
            </a:r>
            <a:br>
              <a:rPr lang="en-US" b="1" kern="1200" cap="all" spc="500" baseline="0" dirty="0">
                <a:solidFill>
                  <a:schemeClr val="tx1"/>
                </a:solidFill>
                <a:latin typeface="+mj-lt"/>
                <a:ea typeface="+mj-ea"/>
                <a:cs typeface="+mj-cs"/>
              </a:rPr>
            </a:br>
            <a:r>
              <a:rPr lang="en-US" b="1" kern="1200" cap="all" spc="500" baseline="0" dirty="0">
                <a:solidFill>
                  <a:schemeClr val="tx1"/>
                </a:solidFill>
                <a:latin typeface="+mj-lt"/>
                <a:ea typeface="+mj-ea"/>
                <a:cs typeface="+mj-cs"/>
              </a:rPr>
              <a:t>(ELEC. DEPT.)</a:t>
            </a:r>
          </a:p>
        </p:txBody>
      </p:sp>
      <p:sp>
        <p:nvSpPr>
          <p:cNvPr id="7" name="TextBox 6">
            <a:extLst>
              <a:ext uri="{FF2B5EF4-FFF2-40B4-BE49-F238E27FC236}">
                <a16:creationId xmlns:a16="http://schemas.microsoft.com/office/drawing/2014/main" id="{C3ED8EA3-E3B5-3FAF-889D-F54F11866325}"/>
              </a:ext>
            </a:extLst>
          </p:cNvPr>
          <p:cNvSpPr txBox="1"/>
          <p:nvPr/>
        </p:nvSpPr>
        <p:spPr>
          <a:xfrm>
            <a:off x="1360940" y="2734127"/>
            <a:ext cx="4654505" cy="263386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indent="-228600">
              <a:lnSpc>
                <a:spcPct val="120000"/>
              </a:lnSpc>
              <a:spcAft>
                <a:spcPts val="600"/>
              </a:spcAft>
              <a:buFont typeface="Arial" panose="020B0604020202020204" pitchFamily="34" charset="0"/>
              <a:buChar char="•"/>
            </a:pPr>
            <a:r>
              <a:rPr lang="en-US" sz="2400" dirty="0"/>
              <a:t>Identifying the key electrical components and deciding an Arduino circuit board.</a:t>
            </a:r>
          </a:p>
          <a:p>
            <a:pPr indent="-228600">
              <a:lnSpc>
                <a:spcPct val="120000"/>
              </a:lnSpc>
              <a:spcAft>
                <a:spcPts val="600"/>
              </a:spcAft>
              <a:buFont typeface="Arial" panose="020B0604020202020204" pitchFamily="34" charset="0"/>
              <a:buChar char="•"/>
            </a:pPr>
            <a:r>
              <a:rPr lang="en-US" sz="2400" dirty="0"/>
              <a:t>Lear the functioning of Electronics.</a:t>
            </a:r>
          </a:p>
          <a:p>
            <a:pPr indent="-228600">
              <a:lnSpc>
                <a:spcPct val="120000"/>
              </a:lnSpc>
              <a:spcAft>
                <a:spcPts val="600"/>
              </a:spcAft>
              <a:buFont typeface="Arial" panose="020B0604020202020204" pitchFamily="34" charset="0"/>
              <a:buChar char="•"/>
            </a:pPr>
            <a:r>
              <a:rPr lang="en-US" sz="2400" dirty="0"/>
              <a:t>Designing a circuit diagram.</a:t>
            </a:r>
          </a:p>
        </p:txBody>
      </p:sp>
    </p:spTree>
    <p:extLst>
      <p:ext uri="{BB962C8B-B14F-4D97-AF65-F5344CB8AC3E}">
        <p14:creationId xmlns:p14="http://schemas.microsoft.com/office/powerpoint/2010/main" val="1532356432"/>
      </p:ext>
    </p:extLst>
  </p:cSld>
  <p:clrMapOvr>
    <a:masterClrMapping/>
  </p:clrMapOvr>
  <mc:AlternateContent xmlns:mc="http://schemas.openxmlformats.org/markup-compatibility/2006" xmlns:p14="http://schemas.microsoft.com/office/powerpoint/2010/main">
    <mc:Choice Requires="p14">
      <p:transition spd="slow" p14:dur="2000" advTm="12442"/>
    </mc:Choice>
    <mc:Fallback xmlns="">
      <p:transition spd="slow" advTm="12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178DC1FE-8814-4858-2D62-947BC80445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5670400"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054DE3-C861-5B1E-58D5-2E75B86A64E0}"/>
              </a:ext>
            </a:extLst>
          </p:cNvPr>
          <p:cNvSpPr>
            <a:spLocks noGrp="1"/>
          </p:cNvSpPr>
          <p:nvPr>
            <p:ph type="title"/>
          </p:nvPr>
        </p:nvSpPr>
        <p:spPr>
          <a:xfrm>
            <a:off x="1112061" y="1222864"/>
            <a:ext cx="5313582" cy="1150329"/>
          </a:xfrm>
        </p:spPr>
        <p:txBody>
          <a:bodyPr vert="horz" lIns="91440" tIns="45720" rIns="91440" bIns="45720" rtlCol="0" anchor="b">
            <a:normAutofit/>
          </a:bodyPr>
          <a:lstStyle/>
          <a:p>
            <a:r>
              <a:rPr lang="en-US" b="1" kern="1200" cap="all" spc="500" baseline="0" dirty="0">
                <a:latin typeface="+mj-lt"/>
                <a:ea typeface="+mj-ea"/>
                <a:cs typeface="+mj-cs"/>
              </a:rPr>
              <a:t>Work Done So Far</a:t>
            </a:r>
            <a:br>
              <a:rPr lang="en-US" b="1" kern="1200" cap="all" spc="500" baseline="0" dirty="0"/>
            </a:br>
            <a:r>
              <a:rPr lang="en-US" b="1" kern="1200" cap="all" spc="500" baseline="0" dirty="0">
                <a:latin typeface="+mj-lt"/>
                <a:ea typeface="+mj-ea"/>
                <a:cs typeface="+mj-cs"/>
              </a:rPr>
              <a:t>(Mech</a:t>
            </a:r>
            <a:r>
              <a:rPr lang="en-US" dirty="0"/>
              <a:t>. </a:t>
            </a:r>
            <a:r>
              <a:rPr lang="en-US" b="1" kern="1200" cap="all" spc="500" baseline="0" dirty="0" err="1">
                <a:latin typeface="+mj-lt"/>
                <a:ea typeface="+mj-ea"/>
                <a:cs typeface="+mj-cs"/>
              </a:rPr>
              <a:t>DePT</a:t>
            </a:r>
            <a:r>
              <a:rPr lang="en-US" dirty="0" err="1"/>
              <a:t>.</a:t>
            </a:r>
            <a:r>
              <a:rPr lang="en-US" dirty="0"/>
              <a:t>)</a:t>
            </a:r>
            <a:endParaRPr lang="en-US" b="1" kern="1200" cap="all" spc="500" baseline="0" dirty="0">
              <a:latin typeface="+mj-lt"/>
              <a:ea typeface="+mj-ea"/>
              <a:cs typeface="+mj-cs"/>
            </a:endParaRPr>
          </a:p>
        </p:txBody>
      </p:sp>
      <p:sp>
        <p:nvSpPr>
          <p:cNvPr id="6" name="TextBox 5">
            <a:extLst>
              <a:ext uri="{FF2B5EF4-FFF2-40B4-BE49-F238E27FC236}">
                <a16:creationId xmlns:a16="http://schemas.microsoft.com/office/drawing/2014/main" id="{CCA4905A-FF6C-5580-8119-E2EB6397671A}"/>
              </a:ext>
            </a:extLst>
          </p:cNvPr>
          <p:cNvSpPr txBox="1"/>
          <p:nvPr/>
        </p:nvSpPr>
        <p:spPr>
          <a:xfrm>
            <a:off x="1620446" y="2890881"/>
            <a:ext cx="4227462" cy="263386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120000"/>
              </a:lnSpc>
              <a:spcAft>
                <a:spcPts val="600"/>
              </a:spcAft>
              <a:buFont typeface="Arial" panose="020B0604020202020204" pitchFamily="34" charset="0"/>
              <a:buChar char="•"/>
            </a:pPr>
            <a:r>
              <a:rPr lang="en-US" sz="2400" dirty="0"/>
              <a:t>Identifying the material and framework of the project.</a:t>
            </a:r>
          </a:p>
          <a:p>
            <a:pPr indent="-228600">
              <a:lnSpc>
                <a:spcPct val="120000"/>
              </a:lnSpc>
              <a:spcAft>
                <a:spcPts val="600"/>
              </a:spcAft>
              <a:buFont typeface="Arial" panose="020B0604020202020204" pitchFamily="34" charset="0"/>
              <a:buChar char="•"/>
            </a:pPr>
            <a:r>
              <a:rPr lang="en-US" sz="2400" dirty="0"/>
              <a:t>Buying of various key components.</a:t>
            </a:r>
          </a:p>
        </p:txBody>
      </p:sp>
      <p:pic>
        <p:nvPicPr>
          <p:cNvPr id="8" name="Picture 9" descr="Graphical user interface, text, application&#10;&#10;Description automatically generated">
            <a:extLst>
              <a:ext uri="{FF2B5EF4-FFF2-40B4-BE49-F238E27FC236}">
                <a16:creationId xmlns:a16="http://schemas.microsoft.com/office/drawing/2014/main" id="{02650540-5292-79CE-E5CB-01A6D9250B0F}"/>
              </a:ext>
            </a:extLst>
          </p:cNvPr>
          <p:cNvPicPr>
            <a:picLocks noChangeAspect="1"/>
          </p:cNvPicPr>
          <p:nvPr/>
        </p:nvPicPr>
        <p:blipFill rotWithShape="1">
          <a:blip r:embed="rId3"/>
          <a:srcRect r="16096" b="-3"/>
          <a:stretch/>
        </p:blipFill>
        <p:spPr>
          <a:xfrm>
            <a:off x="7537704" y="-6"/>
            <a:ext cx="4654296" cy="3467100"/>
          </a:xfrm>
          <a:prstGeom prst="rect">
            <a:avLst/>
          </a:prstGeom>
        </p:spPr>
      </p:pic>
      <p:pic>
        <p:nvPicPr>
          <p:cNvPr id="7" name="Picture 7" descr="Graphical user interface, text, application&#10;&#10;Description automatically generated">
            <a:extLst>
              <a:ext uri="{FF2B5EF4-FFF2-40B4-BE49-F238E27FC236}">
                <a16:creationId xmlns:a16="http://schemas.microsoft.com/office/drawing/2014/main" id="{BB967F12-A6D2-A8A4-769F-33BD13046D80}"/>
              </a:ext>
            </a:extLst>
          </p:cNvPr>
          <p:cNvPicPr>
            <a:picLocks noChangeAspect="1"/>
          </p:cNvPicPr>
          <p:nvPr/>
        </p:nvPicPr>
        <p:blipFill rotWithShape="1">
          <a:blip r:embed="rId4"/>
          <a:srcRect l="6340" r="7876" b="3"/>
          <a:stretch/>
        </p:blipFill>
        <p:spPr>
          <a:xfrm>
            <a:off x="7537704" y="3467107"/>
            <a:ext cx="4654296" cy="3390894"/>
          </a:xfrm>
          <a:prstGeom prst="rect">
            <a:avLst/>
          </a:prstGeom>
        </p:spPr>
      </p:pic>
    </p:spTree>
    <p:extLst>
      <p:ext uri="{BB962C8B-B14F-4D97-AF65-F5344CB8AC3E}">
        <p14:creationId xmlns:p14="http://schemas.microsoft.com/office/powerpoint/2010/main" val="2827480006"/>
      </p:ext>
    </p:extLst>
  </p:cSld>
  <p:clrMapOvr>
    <a:masterClrMapping/>
  </p:clrMapOvr>
  <mc:AlternateContent xmlns:mc="http://schemas.openxmlformats.org/markup-compatibility/2006" xmlns:p14="http://schemas.microsoft.com/office/powerpoint/2010/main">
    <mc:Choice Requires="p14">
      <p:transition spd="slow" p14:dur="2000" advTm="16392"/>
    </mc:Choice>
    <mc:Fallback xmlns="">
      <p:transition spd="slow" advTm="16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1E2C3B9A-B4D2-F54D-15F0-06653E1832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0068CEB5-F191-9D3E-BAC0-B0E212720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4" descr="Steel gears">
            <a:extLst>
              <a:ext uri="{FF2B5EF4-FFF2-40B4-BE49-F238E27FC236}">
                <a16:creationId xmlns:a16="http://schemas.microsoft.com/office/drawing/2014/main" id="{841CD215-93CE-077F-D11A-43727ED5EBB4}"/>
              </a:ext>
            </a:extLst>
          </p:cNvPr>
          <p:cNvPicPr>
            <a:picLocks noChangeAspect="1"/>
          </p:cNvPicPr>
          <p:nvPr/>
        </p:nvPicPr>
        <p:blipFill rotWithShape="1">
          <a:blip r:embed="rId3">
            <a:alphaModFix amt="50000"/>
          </a:blip>
          <a:srcRect l="3431" r="51267" b="-2"/>
          <a:stretch/>
        </p:blipFill>
        <p:spPr>
          <a:xfrm>
            <a:off x="20" y="-1"/>
            <a:ext cx="4654276" cy="6857999"/>
          </a:xfrm>
          <a:prstGeom prst="rect">
            <a:avLst/>
          </a:prstGeom>
        </p:spPr>
      </p:pic>
      <p:sp>
        <p:nvSpPr>
          <p:cNvPr id="64" name="Freeform: Shape 63">
            <a:extLst>
              <a:ext uri="{FF2B5EF4-FFF2-40B4-BE49-F238E27FC236}">
                <a16:creationId xmlns:a16="http://schemas.microsoft.com/office/drawing/2014/main" id="{9464ED38-224B-AB8F-2B4A-18C5B2BE0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35884" y="931856"/>
            <a:ext cx="10318890" cy="4994960"/>
          </a:xfrm>
          <a:custGeom>
            <a:avLst/>
            <a:gdLst>
              <a:gd name="connsiteX0" fmla="*/ 0 w 4172596"/>
              <a:gd name="connsiteY0" fmla="*/ 0 h 4952999"/>
              <a:gd name="connsiteX1" fmla="*/ 4172596 w 4172596"/>
              <a:gd name="connsiteY1" fmla="*/ 0 h 4952999"/>
              <a:gd name="connsiteX2" fmla="*/ 4172596 w 4172596"/>
              <a:gd name="connsiteY2" fmla="*/ 342900 h 4952999"/>
              <a:gd name="connsiteX3" fmla="*/ 3239761 w 4172596"/>
              <a:gd name="connsiteY3" fmla="*/ 342900 h 4952999"/>
              <a:gd name="connsiteX4" fmla="*/ 3239761 w 4172596"/>
              <a:gd name="connsiteY4" fmla="*/ 1934392 h 4952999"/>
              <a:gd name="connsiteX5" fmla="*/ 4172596 w 4172596"/>
              <a:gd name="connsiteY5" fmla="*/ 1934392 h 4952999"/>
              <a:gd name="connsiteX6" fmla="*/ 4172596 w 4172596"/>
              <a:gd name="connsiteY6" fmla="*/ 4952999 h 4952999"/>
              <a:gd name="connsiteX7" fmla="*/ 0 w 4172596"/>
              <a:gd name="connsiteY7" fmla="*/ 4952999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8" fmla="*/ 3331201 w 4172596"/>
              <a:gd name="connsiteY8" fmla="*/ 2025832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 name="connsiteX6" fmla="*/ 3239761 w 4172596"/>
              <a:gd name="connsiteY6"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2596" h="4952999">
                <a:moveTo>
                  <a:pt x="4172596" y="1934392"/>
                </a:moveTo>
                <a:lnTo>
                  <a:pt x="4172596" y="4952999"/>
                </a:lnTo>
                <a:lnTo>
                  <a:pt x="0" y="4952999"/>
                </a:lnTo>
                <a:lnTo>
                  <a:pt x="0" y="0"/>
                </a:lnTo>
                <a:lnTo>
                  <a:pt x="4172596" y="0"/>
                </a:lnTo>
                <a:lnTo>
                  <a:pt x="4172596" y="342900"/>
                </a:ln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54AF0F9-D02B-1941-135E-876C64F01C04}"/>
              </a:ext>
            </a:extLst>
          </p:cNvPr>
          <p:cNvSpPr>
            <a:spLocks noGrp="1"/>
          </p:cNvSpPr>
          <p:nvPr>
            <p:ph type="title"/>
          </p:nvPr>
        </p:nvSpPr>
        <p:spPr>
          <a:xfrm>
            <a:off x="738786" y="1319622"/>
            <a:ext cx="3481988" cy="1591492"/>
          </a:xfrm>
          <a:noFill/>
        </p:spPr>
        <p:txBody>
          <a:bodyPr vert="horz" lIns="91440" tIns="45720" rIns="91440" bIns="45720" rtlCol="0" anchor="b">
            <a:normAutofit/>
          </a:bodyPr>
          <a:lstStyle/>
          <a:p>
            <a:r>
              <a:rPr lang="en-US" b="1" kern="1200" cap="all" spc="500" baseline="0">
                <a:solidFill>
                  <a:schemeClr val="accent1">
                    <a:lumMod val="60000"/>
                    <a:lumOff val="40000"/>
                  </a:schemeClr>
                </a:solidFill>
                <a:latin typeface="+mj-lt"/>
                <a:ea typeface="+mj-ea"/>
                <a:cs typeface="+mj-cs"/>
              </a:rPr>
              <a:t>Work to be done</a:t>
            </a:r>
          </a:p>
        </p:txBody>
      </p:sp>
      <p:sp>
        <p:nvSpPr>
          <p:cNvPr id="4" name="TextBox 3">
            <a:extLst>
              <a:ext uri="{FF2B5EF4-FFF2-40B4-BE49-F238E27FC236}">
                <a16:creationId xmlns:a16="http://schemas.microsoft.com/office/drawing/2014/main" id="{CE8BEEC0-AFB9-CF08-7273-CCB000FD37B3}"/>
              </a:ext>
            </a:extLst>
          </p:cNvPr>
          <p:cNvSpPr txBox="1"/>
          <p:nvPr/>
        </p:nvSpPr>
        <p:spPr>
          <a:xfrm>
            <a:off x="5562600" y="1495741"/>
            <a:ext cx="5374603" cy="443076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110000"/>
              </a:lnSpc>
              <a:spcAft>
                <a:spcPts val="600"/>
              </a:spcAft>
            </a:pPr>
            <a:r>
              <a:rPr lang="en-US" sz="2000" b="1" dirty="0"/>
              <a:t>Since the basics are well covered and learned. Our problems now include:</a:t>
            </a:r>
            <a:endParaRPr lang="en-US" sz="2000" dirty="0"/>
          </a:p>
          <a:p>
            <a:pPr marL="228600" indent="-228600">
              <a:lnSpc>
                <a:spcPct val="110000"/>
              </a:lnSpc>
              <a:spcAft>
                <a:spcPts val="600"/>
              </a:spcAft>
              <a:buFont typeface="Arial" panose="020B0604020202020204" pitchFamily="34" charset="0"/>
              <a:buChar char="•"/>
            </a:pPr>
            <a:r>
              <a:rPr lang="en-US" sz="2000" dirty="0"/>
              <a:t>Design and fabrication of the Rover chassis.</a:t>
            </a:r>
          </a:p>
          <a:p>
            <a:pPr marL="228600" indent="-228600">
              <a:lnSpc>
                <a:spcPct val="110000"/>
              </a:lnSpc>
              <a:spcAft>
                <a:spcPts val="600"/>
              </a:spcAft>
              <a:buFont typeface="Arial" panose="020B0604020202020204" pitchFamily="34" charset="0"/>
              <a:buChar char="•"/>
            </a:pPr>
            <a:r>
              <a:rPr lang="en-US" sz="2000" dirty="0"/>
              <a:t>Assembly and mounting of components.</a:t>
            </a:r>
          </a:p>
          <a:p>
            <a:pPr marL="228600" indent="-228600">
              <a:lnSpc>
                <a:spcPct val="110000"/>
              </a:lnSpc>
              <a:spcAft>
                <a:spcPts val="600"/>
              </a:spcAft>
              <a:buFont typeface="Arial" panose="020B0604020202020204" pitchFamily="34" charset="0"/>
              <a:buChar char="•"/>
            </a:pPr>
            <a:r>
              <a:rPr lang="en-US" sz="2000" dirty="0"/>
              <a:t>Integration with electrical system.</a:t>
            </a:r>
          </a:p>
          <a:p>
            <a:pPr marL="228600" indent="-228600">
              <a:lnSpc>
                <a:spcPct val="110000"/>
              </a:lnSpc>
              <a:spcAft>
                <a:spcPts val="600"/>
              </a:spcAft>
              <a:buFont typeface="Arial" panose="020B0604020202020204" pitchFamily="34" charset="0"/>
              <a:buChar char="•"/>
            </a:pPr>
            <a:r>
              <a:rPr lang="en-US" sz="2000" dirty="0"/>
              <a:t>Sensor integration.</a:t>
            </a:r>
          </a:p>
          <a:p>
            <a:pPr marL="228600" indent="-228600">
              <a:lnSpc>
                <a:spcPct val="110000"/>
              </a:lnSpc>
              <a:spcAft>
                <a:spcPts val="600"/>
              </a:spcAft>
              <a:buFont typeface="Arial" panose="020B0604020202020204" pitchFamily="34" charset="0"/>
              <a:buChar char="•"/>
            </a:pPr>
            <a:r>
              <a:rPr lang="en-US" sz="2000" dirty="0"/>
              <a:t>Gesture recognition algorithm.</a:t>
            </a:r>
          </a:p>
          <a:p>
            <a:pPr marL="228600" indent="-228600">
              <a:lnSpc>
                <a:spcPct val="110000"/>
              </a:lnSpc>
              <a:spcAft>
                <a:spcPts val="600"/>
              </a:spcAft>
              <a:buFont typeface="Arial" panose="020B0604020202020204" pitchFamily="34" charset="0"/>
              <a:buChar char="•"/>
            </a:pPr>
            <a:r>
              <a:rPr lang="en-US" sz="2000" dirty="0"/>
              <a:t>Motor control.</a:t>
            </a:r>
          </a:p>
          <a:p>
            <a:pPr marL="228600" indent="-228600">
              <a:lnSpc>
                <a:spcPct val="110000"/>
              </a:lnSpc>
              <a:spcAft>
                <a:spcPts val="600"/>
              </a:spcAft>
              <a:buFont typeface="Arial" panose="020B0604020202020204" pitchFamily="34" charset="0"/>
              <a:buChar char="•"/>
            </a:pPr>
            <a:r>
              <a:rPr lang="en-US" sz="2000" dirty="0"/>
              <a:t>Integration and testing.</a:t>
            </a:r>
          </a:p>
          <a:p>
            <a:pPr marL="228600" indent="-228600">
              <a:lnSpc>
                <a:spcPct val="110000"/>
              </a:lnSpc>
              <a:spcAft>
                <a:spcPts val="600"/>
              </a:spcAft>
              <a:buFont typeface="Arial" panose="020B0604020202020204" pitchFamily="34" charset="0"/>
              <a:buChar char="•"/>
            </a:pPr>
            <a:r>
              <a:rPr lang="en-US" sz="2000" dirty="0"/>
              <a:t>User interface.</a:t>
            </a:r>
          </a:p>
          <a:p>
            <a:pPr marL="57150" indent="-228600">
              <a:lnSpc>
                <a:spcPct val="110000"/>
              </a:lnSpc>
              <a:spcAft>
                <a:spcPts val="600"/>
              </a:spcAft>
              <a:buFont typeface="Arial" panose="020B0604020202020204" pitchFamily="34" charset="0"/>
              <a:buChar char="•"/>
            </a:pPr>
            <a:endParaRPr lang="en-US" sz="900" dirty="0"/>
          </a:p>
          <a:p>
            <a:pPr indent="-228600">
              <a:lnSpc>
                <a:spcPct val="110000"/>
              </a:lnSpc>
              <a:spcAft>
                <a:spcPts val="600"/>
              </a:spcAft>
              <a:buFont typeface="Arial" panose="020B0604020202020204" pitchFamily="34" charset="0"/>
              <a:buChar char="•"/>
            </a:pPr>
            <a:endParaRPr lang="en-US" sz="900" dirty="0"/>
          </a:p>
        </p:txBody>
      </p:sp>
    </p:spTree>
    <p:extLst>
      <p:ext uri="{BB962C8B-B14F-4D97-AF65-F5344CB8AC3E}">
        <p14:creationId xmlns:p14="http://schemas.microsoft.com/office/powerpoint/2010/main" val="478314675"/>
      </p:ext>
    </p:extLst>
  </p:cSld>
  <p:clrMapOvr>
    <a:masterClrMapping/>
  </p:clrMapOvr>
  <mc:AlternateContent xmlns:mc="http://schemas.openxmlformats.org/markup-compatibility/2006" xmlns:p14="http://schemas.microsoft.com/office/powerpoint/2010/main">
    <mc:Choice Requires="p14">
      <p:transition spd="slow" p14:dur="2000" advTm="44846"/>
    </mc:Choice>
    <mc:Fallback xmlns="">
      <p:transition spd="slow" advTm="44846"/>
    </mc:Fallback>
  </mc:AlternateContent>
</p:sld>
</file>

<file path=ppt/theme/theme1.xml><?xml version="1.0" encoding="utf-8"?>
<a:theme xmlns:a="http://schemas.openxmlformats.org/drawingml/2006/main" name="LimelightVTI">
  <a:themeElements>
    <a:clrScheme name="Limelight">
      <a:dk1>
        <a:sysClr val="windowText" lastClr="000000"/>
      </a:dk1>
      <a:lt1>
        <a:sysClr val="window" lastClr="FFFFFF"/>
      </a:lt1>
      <a:dk2>
        <a:srgbClr val="23353B"/>
      </a:dk2>
      <a:lt2>
        <a:srgbClr val="E0DDD8"/>
      </a:lt2>
      <a:accent1>
        <a:srgbClr val="90A208"/>
      </a:accent1>
      <a:accent2>
        <a:srgbClr val="6A8755"/>
      </a:accent2>
      <a:accent3>
        <a:srgbClr val="49716B"/>
      </a:accent3>
      <a:accent4>
        <a:srgbClr val="A16F7C"/>
      </a:accent4>
      <a:accent5>
        <a:srgbClr val="B16455"/>
      </a:accent5>
      <a:accent6>
        <a:srgbClr val="E08350"/>
      </a:accent6>
      <a:hlink>
        <a:srgbClr val="5F864B"/>
      </a:hlink>
      <a:folHlink>
        <a:srgbClr val="3F877D"/>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melightVTI" id="{7936DCFD-B587-41FD-9126-64F2709ED40B}" vid="{74F41540-78F1-4C56-9EAA-6FA6E9F1D77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TotalTime>
  <Words>976</Words>
  <Application>Microsoft Office PowerPoint</Application>
  <PresentationFormat>Widescreen</PresentationFormat>
  <Paragraphs>89</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Trade Gothic Next Cond</vt:lpstr>
      <vt:lpstr>Trade Gothic Next Light</vt:lpstr>
      <vt:lpstr>LimelightVTI</vt:lpstr>
      <vt:lpstr>Arduino Based Gesture Controlled Rover</vt:lpstr>
      <vt:lpstr>Introduction </vt:lpstr>
      <vt:lpstr>PRELIMINARY STUDIES</vt:lpstr>
      <vt:lpstr>Objectives</vt:lpstr>
      <vt:lpstr>Responsibility Of Each Member</vt:lpstr>
      <vt:lpstr>Work done so far ( Computer DEPT.)</vt:lpstr>
      <vt:lpstr>Work done so far (ELEC. DEPT.)</vt:lpstr>
      <vt:lpstr>Work Done So Far (Mech. DePT.)</vt:lpstr>
      <vt:lpstr>Work to be done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Hitesh Bhoyar</cp:lastModifiedBy>
  <cp:revision>62</cp:revision>
  <dcterms:created xsi:type="dcterms:W3CDTF">2023-04-22T06:33:25Z</dcterms:created>
  <dcterms:modified xsi:type="dcterms:W3CDTF">2023-04-24T18:08:26Z</dcterms:modified>
</cp:coreProperties>
</file>

<file path=docProps/thumbnail.jpeg>
</file>